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DBD62-DD2C-4E0D-8520-E5FA98A9791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966F7C-B928-49A7-8FA0-8E546A195B15}">
      <dgm:prSet phldrT="[Текст]"/>
      <dgm:spPr/>
      <dgm:t>
        <a:bodyPr/>
        <a:lstStyle/>
        <a:p>
          <a:r>
            <a:rPr lang="ru-RU" dirty="0" smtClean="0"/>
            <a:t>Речные наносы</a:t>
          </a:r>
          <a:endParaRPr lang="ru-RU" dirty="0"/>
        </a:p>
      </dgm:t>
    </dgm:pt>
    <dgm:pt modelId="{423E9B21-6D4F-4AF7-9C53-526591EFFCFD}" type="parTrans" cxnId="{2A8C648D-A096-4D24-B0D4-18DDC433819C}">
      <dgm:prSet/>
      <dgm:spPr/>
      <dgm:t>
        <a:bodyPr/>
        <a:lstStyle/>
        <a:p>
          <a:endParaRPr lang="ru-RU"/>
        </a:p>
      </dgm:t>
    </dgm:pt>
    <dgm:pt modelId="{A96108E1-6633-4014-BAF2-186DB8C21E68}" type="sibTrans" cxnId="{2A8C648D-A096-4D24-B0D4-18DDC433819C}">
      <dgm:prSet/>
      <dgm:spPr/>
      <dgm:t>
        <a:bodyPr/>
        <a:lstStyle/>
        <a:p>
          <a:endParaRPr lang="ru-RU"/>
        </a:p>
      </dgm:t>
    </dgm:pt>
    <dgm:pt modelId="{4629876D-826B-4D2C-B9BB-F4FEDB50D803}">
      <dgm:prSet phldrT="[Текст]"/>
      <dgm:spPr/>
      <dgm:t>
        <a:bodyPr/>
        <a:lstStyle/>
        <a:p>
          <a:r>
            <a:rPr lang="ru-RU" dirty="0" smtClean="0"/>
            <a:t>Взвешенные</a:t>
          </a:r>
          <a:endParaRPr lang="ru-RU" dirty="0"/>
        </a:p>
      </dgm:t>
    </dgm:pt>
    <dgm:pt modelId="{5B7192FE-1232-4197-81C1-B3B5D908E5FC}" type="parTrans" cxnId="{75A1C933-B3AB-4D8E-B951-468E5BA775E9}">
      <dgm:prSet/>
      <dgm:spPr/>
      <dgm:t>
        <a:bodyPr/>
        <a:lstStyle/>
        <a:p>
          <a:endParaRPr lang="ru-RU"/>
        </a:p>
      </dgm:t>
    </dgm:pt>
    <dgm:pt modelId="{2BCC1488-CADB-45C9-8B4B-2478CE70431E}" type="sibTrans" cxnId="{75A1C933-B3AB-4D8E-B951-468E5BA775E9}">
      <dgm:prSet/>
      <dgm:spPr/>
      <dgm:t>
        <a:bodyPr/>
        <a:lstStyle/>
        <a:p>
          <a:endParaRPr lang="ru-RU"/>
        </a:p>
      </dgm:t>
    </dgm:pt>
    <dgm:pt modelId="{5431BB01-CFBA-406A-91E3-BD7DC324B545}">
      <dgm:prSet phldrT="[Текст]"/>
      <dgm:spPr/>
      <dgm:t>
        <a:bodyPr/>
        <a:lstStyle/>
        <a:p>
          <a:endParaRPr lang="ru-RU" dirty="0"/>
        </a:p>
      </dgm:t>
    </dgm:pt>
    <dgm:pt modelId="{63F01726-E203-45C2-BF3B-752D9FEC8B69}" type="parTrans" cxnId="{C65B467C-196F-44A6-A265-C931A9AEC0C0}">
      <dgm:prSet/>
      <dgm:spPr/>
      <dgm:t>
        <a:bodyPr/>
        <a:lstStyle/>
        <a:p>
          <a:endParaRPr lang="ru-RU"/>
        </a:p>
      </dgm:t>
    </dgm:pt>
    <dgm:pt modelId="{EEC0B5A9-B9A6-4D2B-A077-5FA66570882C}" type="sibTrans" cxnId="{C65B467C-196F-44A6-A265-C931A9AEC0C0}">
      <dgm:prSet/>
      <dgm:spPr/>
      <dgm:t>
        <a:bodyPr/>
        <a:lstStyle/>
        <a:p>
          <a:endParaRPr lang="ru-RU"/>
        </a:p>
      </dgm:t>
    </dgm:pt>
    <dgm:pt modelId="{22D5A925-387C-4CAD-BB4C-413B45FE524A}">
      <dgm:prSet phldrT="[Текст]"/>
      <dgm:spPr/>
    </dgm:pt>
    <dgm:pt modelId="{ADC83AF5-9265-440A-A562-FD469A50AB30}" type="parTrans" cxnId="{204165CD-1DBE-4825-AA84-CD0DC75DB369}">
      <dgm:prSet/>
      <dgm:spPr/>
      <dgm:t>
        <a:bodyPr/>
        <a:lstStyle/>
        <a:p>
          <a:endParaRPr lang="ru-RU"/>
        </a:p>
      </dgm:t>
    </dgm:pt>
    <dgm:pt modelId="{818D7736-0470-4A1D-A6D5-805E40F44034}" type="sibTrans" cxnId="{204165CD-1DBE-4825-AA84-CD0DC75DB369}">
      <dgm:prSet/>
      <dgm:spPr/>
      <dgm:t>
        <a:bodyPr/>
        <a:lstStyle/>
        <a:p>
          <a:endParaRPr lang="ru-RU"/>
        </a:p>
      </dgm:t>
    </dgm:pt>
    <dgm:pt modelId="{7E0441AF-2AE0-46AD-BC99-199699909FD0}">
      <dgm:prSet phldrT="[Текст]"/>
      <dgm:spPr/>
      <dgm:t>
        <a:bodyPr/>
        <a:lstStyle/>
        <a:p>
          <a:r>
            <a:rPr lang="ru-RU" dirty="0" smtClean="0"/>
            <a:t>Влекомые</a:t>
          </a:r>
          <a:endParaRPr lang="ru-RU" dirty="0"/>
        </a:p>
      </dgm:t>
    </dgm:pt>
    <dgm:pt modelId="{F74D5AFD-814F-401F-A27E-C4F558C38700}" type="parTrans" cxnId="{FE7E83AE-8082-4307-842C-A4425CAD44E9}">
      <dgm:prSet/>
      <dgm:spPr/>
      <dgm:t>
        <a:bodyPr/>
        <a:lstStyle/>
        <a:p>
          <a:endParaRPr lang="ru-RU"/>
        </a:p>
      </dgm:t>
    </dgm:pt>
    <dgm:pt modelId="{7F7FC09A-E672-441D-B382-A72E396B8E11}" type="sibTrans" cxnId="{FE7E83AE-8082-4307-842C-A4425CAD44E9}">
      <dgm:prSet/>
      <dgm:spPr/>
      <dgm:t>
        <a:bodyPr/>
        <a:lstStyle/>
        <a:p>
          <a:endParaRPr lang="ru-RU"/>
        </a:p>
      </dgm:t>
    </dgm:pt>
    <dgm:pt modelId="{02E382D3-EBFD-462F-962E-5ED10A2A0AF4}" type="pres">
      <dgm:prSet presAssocID="{F8BDBD62-DD2C-4E0D-8520-E5FA98A9791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4A540D8-CA9B-4AA7-A8F2-625BAAF71F11}" type="pres">
      <dgm:prSet presAssocID="{24966F7C-B928-49A7-8FA0-8E546A195B15}" presName="centerShape" presStyleLbl="node0" presStyleIdx="0" presStyleCnt="1"/>
      <dgm:spPr/>
    </dgm:pt>
    <dgm:pt modelId="{19FFB5B8-CA24-41EA-854B-8A5597E6AA6D}" type="pres">
      <dgm:prSet presAssocID="{5B7192FE-1232-4197-81C1-B3B5D908E5FC}" presName="parTrans" presStyleLbl="bgSibTrans2D1" presStyleIdx="0" presStyleCnt="2"/>
      <dgm:spPr/>
    </dgm:pt>
    <dgm:pt modelId="{A664CD03-2227-4EEB-8396-6947BF502EEB}" type="pres">
      <dgm:prSet presAssocID="{4629876D-826B-4D2C-B9BB-F4FEDB50D803}" presName="node" presStyleLbl="node1" presStyleIdx="0" presStyleCnt="2">
        <dgm:presLayoutVars>
          <dgm:bulletEnabled val="1"/>
        </dgm:presLayoutVars>
      </dgm:prSet>
      <dgm:spPr/>
    </dgm:pt>
    <dgm:pt modelId="{BDBB76E4-3E30-47AF-840A-B4FA2F353C00}" type="pres">
      <dgm:prSet presAssocID="{F74D5AFD-814F-401F-A27E-C4F558C38700}" presName="parTrans" presStyleLbl="bgSibTrans2D1" presStyleIdx="1" presStyleCnt="2"/>
      <dgm:spPr/>
    </dgm:pt>
    <dgm:pt modelId="{D14DD3F8-24AC-4FC4-8C02-89AD7195CA6A}" type="pres">
      <dgm:prSet presAssocID="{7E0441AF-2AE0-46AD-BC99-199699909FD0}" presName="node" presStyleLbl="node1" presStyleIdx="1" presStyleCnt="2">
        <dgm:presLayoutVars>
          <dgm:bulletEnabled val="1"/>
        </dgm:presLayoutVars>
      </dgm:prSet>
      <dgm:spPr/>
    </dgm:pt>
  </dgm:ptLst>
  <dgm:cxnLst>
    <dgm:cxn modelId="{AA97CA8B-D3FD-4D06-B3DC-4A8CF986DCF5}" type="presOf" srcId="{24966F7C-B928-49A7-8FA0-8E546A195B15}" destId="{74A540D8-CA9B-4AA7-A8F2-625BAAF71F11}" srcOrd="0" destOrd="0" presId="urn:microsoft.com/office/officeart/2005/8/layout/radial4"/>
    <dgm:cxn modelId="{204165CD-1DBE-4825-AA84-CD0DC75DB369}" srcId="{5431BB01-CFBA-406A-91E3-BD7DC324B545}" destId="{22D5A925-387C-4CAD-BB4C-413B45FE524A}" srcOrd="0" destOrd="0" parTransId="{ADC83AF5-9265-440A-A562-FD469A50AB30}" sibTransId="{818D7736-0470-4A1D-A6D5-805E40F44034}"/>
    <dgm:cxn modelId="{FE7E83AE-8082-4307-842C-A4425CAD44E9}" srcId="{24966F7C-B928-49A7-8FA0-8E546A195B15}" destId="{7E0441AF-2AE0-46AD-BC99-199699909FD0}" srcOrd="1" destOrd="0" parTransId="{F74D5AFD-814F-401F-A27E-C4F558C38700}" sibTransId="{7F7FC09A-E672-441D-B382-A72E396B8E11}"/>
    <dgm:cxn modelId="{0CFCE440-1FD2-4EF6-BDEB-59A18C1F9E3C}" type="presOf" srcId="{7E0441AF-2AE0-46AD-BC99-199699909FD0}" destId="{D14DD3F8-24AC-4FC4-8C02-89AD7195CA6A}" srcOrd="0" destOrd="0" presId="urn:microsoft.com/office/officeart/2005/8/layout/radial4"/>
    <dgm:cxn modelId="{2A8C648D-A096-4D24-B0D4-18DDC433819C}" srcId="{F8BDBD62-DD2C-4E0D-8520-E5FA98A9791E}" destId="{24966F7C-B928-49A7-8FA0-8E546A195B15}" srcOrd="0" destOrd="0" parTransId="{423E9B21-6D4F-4AF7-9C53-526591EFFCFD}" sibTransId="{A96108E1-6633-4014-BAF2-186DB8C21E68}"/>
    <dgm:cxn modelId="{714F6174-263F-4DBA-BE9C-00475615587E}" type="presOf" srcId="{5B7192FE-1232-4197-81C1-B3B5D908E5FC}" destId="{19FFB5B8-CA24-41EA-854B-8A5597E6AA6D}" srcOrd="0" destOrd="0" presId="urn:microsoft.com/office/officeart/2005/8/layout/radial4"/>
    <dgm:cxn modelId="{37D1FFB3-0811-44F4-861C-7879DDDB33BE}" type="presOf" srcId="{F8BDBD62-DD2C-4E0D-8520-E5FA98A9791E}" destId="{02E382D3-EBFD-462F-962E-5ED10A2A0AF4}" srcOrd="0" destOrd="0" presId="urn:microsoft.com/office/officeart/2005/8/layout/radial4"/>
    <dgm:cxn modelId="{C65B467C-196F-44A6-A265-C931A9AEC0C0}" srcId="{F8BDBD62-DD2C-4E0D-8520-E5FA98A9791E}" destId="{5431BB01-CFBA-406A-91E3-BD7DC324B545}" srcOrd="1" destOrd="0" parTransId="{63F01726-E203-45C2-BF3B-752D9FEC8B69}" sibTransId="{EEC0B5A9-B9A6-4D2B-A077-5FA66570882C}"/>
    <dgm:cxn modelId="{0BF37E63-571B-4AA3-B4DD-8EB3E4323249}" type="presOf" srcId="{4629876D-826B-4D2C-B9BB-F4FEDB50D803}" destId="{A664CD03-2227-4EEB-8396-6947BF502EEB}" srcOrd="0" destOrd="0" presId="urn:microsoft.com/office/officeart/2005/8/layout/radial4"/>
    <dgm:cxn modelId="{75A1C933-B3AB-4D8E-B951-468E5BA775E9}" srcId="{24966F7C-B928-49A7-8FA0-8E546A195B15}" destId="{4629876D-826B-4D2C-B9BB-F4FEDB50D803}" srcOrd="0" destOrd="0" parTransId="{5B7192FE-1232-4197-81C1-B3B5D908E5FC}" sibTransId="{2BCC1488-CADB-45C9-8B4B-2478CE70431E}"/>
    <dgm:cxn modelId="{4C681562-8018-418F-989B-E7B0572DAE82}" type="presOf" srcId="{F74D5AFD-814F-401F-A27E-C4F558C38700}" destId="{BDBB76E4-3E30-47AF-840A-B4FA2F353C00}" srcOrd="0" destOrd="0" presId="urn:microsoft.com/office/officeart/2005/8/layout/radial4"/>
    <dgm:cxn modelId="{60D8FB7A-AE59-4D02-8F01-083B70D00CC7}" type="presParOf" srcId="{02E382D3-EBFD-462F-962E-5ED10A2A0AF4}" destId="{74A540D8-CA9B-4AA7-A8F2-625BAAF71F11}" srcOrd="0" destOrd="0" presId="urn:microsoft.com/office/officeart/2005/8/layout/radial4"/>
    <dgm:cxn modelId="{B3C2BE80-84B3-4CAB-846F-2653131D3DC8}" type="presParOf" srcId="{02E382D3-EBFD-462F-962E-5ED10A2A0AF4}" destId="{19FFB5B8-CA24-41EA-854B-8A5597E6AA6D}" srcOrd="1" destOrd="0" presId="urn:microsoft.com/office/officeart/2005/8/layout/radial4"/>
    <dgm:cxn modelId="{729A7D8D-0FA5-4A38-9B8E-F6C77287F893}" type="presParOf" srcId="{02E382D3-EBFD-462F-962E-5ED10A2A0AF4}" destId="{A664CD03-2227-4EEB-8396-6947BF502EEB}" srcOrd="2" destOrd="0" presId="urn:microsoft.com/office/officeart/2005/8/layout/radial4"/>
    <dgm:cxn modelId="{6E9D590C-4C80-40E5-BE35-503DFEC7F5F5}" type="presParOf" srcId="{02E382D3-EBFD-462F-962E-5ED10A2A0AF4}" destId="{BDBB76E4-3E30-47AF-840A-B4FA2F353C00}" srcOrd="3" destOrd="0" presId="urn:microsoft.com/office/officeart/2005/8/layout/radial4"/>
    <dgm:cxn modelId="{211FA8B7-C14E-4964-971D-A5E330626A16}" type="presParOf" srcId="{02E382D3-EBFD-462F-962E-5ED10A2A0AF4}" destId="{D14DD3F8-24AC-4FC4-8C02-89AD7195CA6A}" srcOrd="4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A6E875-AE6C-43BF-82F3-2F9DA474140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601112-010A-495F-9631-DECD174D5D7F}">
      <dgm:prSet phldrT="[Текст]"/>
      <dgm:spPr/>
      <dgm:t>
        <a:bodyPr/>
        <a:lstStyle/>
        <a:p>
          <a:r>
            <a:rPr lang="ru-RU" dirty="0" smtClean="0"/>
            <a:t>Грязевые</a:t>
          </a:r>
          <a:endParaRPr lang="ru-RU" dirty="0"/>
        </a:p>
      </dgm:t>
    </dgm:pt>
    <dgm:pt modelId="{272F9748-D035-428E-8127-AF3776554CBD}" type="parTrans" cxnId="{B20773A6-B610-4177-AF70-F7A37DD8954E}">
      <dgm:prSet/>
      <dgm:spPr/>
      <dgm:t>
        <a:bodyPr/>
        <a:lstStyle/>
        <a:p>
          <a:endParaRPr lang="ru-RU"/>
        </a:p>
      </dgm:t>
    </dgm:pt>
    <dgm:pt modelId="{41861DA4-B991-441B-BB70-A0E0E2A1EB4A}" type="sibTrans" cxnId="{B20773A6-B610-4177-AF70-F7A37DD8954E}">
      <dgm:prSet/>
      <dgm:spPr/>
      <dgm:t>
        <a:bodyPr/>
        <a:lstStyle/>
        <a:p>
          <a:endParaRPr lang="ru-RU"/>
        </a:p>
      </dgm:t>
    </dgm:pt>
    <dgm:pt modelId="{E691DA9A-D6AF-4864-80D2-53F6A000EF79}">
      <dgm:prSet phldrT="[Текст]"/>
      <dgm:spPr/>
      <dgm:t>
        <a:bodyPr/>
        <a:lstStyle/>
        <a:p>
          <a:r>
            <a:rPr lang="ru-RU" dirty="0" smtClean="0"/>
            <a:t>Грязекаменные</a:t>
          </a:r>
          <a:endParaRPr lang="ru-RU" dirty="0"/>
        </a:p>
      </dgm:t>
    </dgm:pt>
    <dgm:pt modelId="{8AD8A09A-6085-4FDE-B018-386B1CDB1085}" type="parTrans" cxnId="{DAB86DB1-5A17-4BCB-AC47-BB8BA6D1E313}">
      <dgm:prSet/>
      <dgm:spPr/>
      <dgm:t>
        <a:bodyPr/>
        <a:lstStyle/>
        <a:p>
          <a:endParaRPr lang="ru-RU"/>
        </a:p>
      </dgm:t>
    </dgm:pt>
    <dgm:pt modelId="{72A45C15-7CD7-452F-8E67-5DC1D9FEFADE}" type="sibTrans" cxnId="{DAB86DB1-5A17-4BCB-AC47-BB8BA6D1E313}">
      <dgm:prSet/>
      <dgm:spPr/>
      <dgm:t>
        <a:bodyPr/>
        <a:lstStyle/>
        <a:p>
          <a:endParaRPr lang="ru-RU"/>
        </a:p>
      </dgm:t>
    </dgm:pt>
    <dgm:pt modelId="{655A77BF-F0FC-4134-AC3F-67A386536579}">
      <dgm:prSet phldrT="[Текст]"/>
      <dgm:spPr/>
      <dgm:t>
        <a:bodyPr/>
        <a:lstStyle/>
        <a:p>
          <a:r>
            <a:rPr lang="ru-RU" dirty="0" err="1" smtClean="0"/>
            <a:t>Водокаменные</a:t>
          </a:r>
          <a:endParaRPr lang="ru-RU" dirty="0"/>
        </a:p>
      </dgm:t>
    </dgm:pt>
    <dgm:pt modelId="{8FA40D00-E447-4C4F-BAD5-D5A4EA3009E3}" type="parTrans" cxnId="{D5F32B12-CA7D-4197-ABD7-7CA818110E03}">
      <dgm:prSet/>
      <dgm:spPr/>
      <dgm:t>
        <a:bodyPr/>
        <a:lstStyle/>
        <a:p>
          <a:endParaRPr lang="ru-RU"/>
        </a:p>
      </dgm:t>
    </dgm:pt>
    <dgm:pt modelId="{E6F09BFA-FEFA-486B-AD21-7F1FCD011B30}" type="sibTrans" cxnId="{D5F32B12-CA7D-4197-ABD7-7CA818110E03}">
      <dgm:prSet/>
      <dgm:spPr/>
      <dgm:t>
        <a:bodyPr/>
        <a:lstStyle/>
        <a:p>
          <a:endParaRPr lang="ru-RU"/>
        </a:p>
      </dgm:t>
    </dgm:pt>
    <dgm:pt modelId="{E1D455E6-2332-4E51-93E6-BEC74F863DAE}" type="pres">
      <dgm:prSet presAssocID="{B5A6E875-AE6C-43BF-82F3-2F9DA474140F}" presName="linear" presStyleCnt="0">
        <dgm:presLayoutVars>
          <dgm:dir/>
          <dgm:animLvl val="lvl"/>
          <dgm:resizeHandles val="exact"/>
        </dgm:presLayoutVars>
      </dgm:prSet>
      <dgm:spPr/>
    </dgm:pt>
    <dgm:pt modelId="{AED55FB3-63EC-4FF6-8756-A4DE10341F40}" type="pres">
      <dgm:prSet presAssocID="{63601112-010A-495F-9631-DECD174D5D7F}" presName="parentLin" presStyleCnt="0"/>
      <dgm:spPr/>
    </dgm:pt>
    <dgm:pt modelId="{7DA31647-023C-41E5-9E07-32F822153303}" type="pres">
      <dgm:prSet presAssocID="{63601112-010A-495F-9631-DECD174D5D7F}" presName="parentLeftMargin" presStyleLbl="node1" presStyleIdx="0" presStyleCnt="3"/>
      <dgm:spPr/>
    </dgm:pt>
    <dgm:pt modelId="{4F65C2EE-73DE-464E-93AF-7B0610476F46}" type="pres">
      <dgm:prSet presAssocID="{63601112-010A-495F-9631-DECD174D5D7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7E21D37-0356-428B-AE68-9918AE71F7FD}" type="pres">
      <dgm:prSet presAssocID="{63601112-010A-495F-9631-DECD174D5D7F}" presName="negativeSpace" presStyleCnt="0"/>
      <dgm:spPr/>
    </dgm:pt>
    <dgm:pt modelId="{581B8B9B-BB48-4D6D-99AE-E56123B21EB9}" type="pres">
      <dgm:prSet presAssocID="{63601112-010A-495F-9631-DECD174D5D7F}" presName="childText" presStyleLbl="conFgAcc1" presStyleIdx="0" presStyleCnt="3">
        <dgm:presLayoutVars>
          <dgm:bulletEnabled val="1"/>
        </dgm:presLayoutVars>
      </dgm:prSet>
      <dgm:spPr/>
    </dgm:pt>
    <dgm:pt modelId="{98D8D35B-916B-4CB1-B6AC-4F7FEA2E1730}" type="pres">
      <dgm:prSet presAssocID="{41861DA4-B991-441B-BB70-A0E0E2A1EB4A}" presName="spaceBetweenRectangles" presStyleCnt="0"/>
      <dgm:spPr/>
    </dgm:pt>
    <dgm:pt modelId="{B692DBB2-ECDD-4F4E-86E8-6FB7F59EAC31}" type="pres">
      <dgm:prSet presAssocID="{E691DA9A-D6AF-4864-80D2-53F6A000EF79}" presName="parentLin" presStyleCnt="0"/>
      <dgm:spPr/>
    </dgm:pt>
    <dgm:pt modelId="{C45F08DB-000F-4058-A769-C0D30E695F30}" type="pres">
      <dgm:prSet presAssocID="{E691DA9A-D6AF-4864-80D2-53F6A000EF79}" presName="parentLeftMargin" presStyleLbl="node1" presStyleIdx="0" presStyleCnt="3"/>
      <dgm:spPr/>
    </dgm:pt>
    <dgm:pt modelId="{D20F17E9-84CF-4342-A668-E670406B2B56}" type="pres">
      <dgm:prSet presAssocID="{E691DA9A-D6AF-4864-80D2-53F6A000EF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01925-A1E4-49D4-9F3C-599216887345}" type="pres">
      <dgm:prSet presAssocID="{E691DA9A-D6AF-4864-80D2-53F6A000EF79}" presName="negativeSpace" presStyleCnt="0"/>
      <dgm:spPr/>
    </dgm:pt>
    <dgm:pt modelId="{BD82C415-467F-4FF1-9745-FEC499658066}" type="pres">
      <dgm:prSet presAssocID="{E691DA9A-D6AF-4864-80D2-53F6A000EF79}" presName="childText" presStyleLbl="conFgAcc1" presStyleIdx="1" presStyleCnt="3">
        <dgm:presLayoutVars>
          <dgm:bulletEnabled val="1"/>
        </dgm:presLayoutVars>
      </dgm:prSet>
      <dgm:spPr/>
    </dgm:pt>
    <dgm:pt modelId="{C08F9390-2EBD-47D5-AB9B-E7EF03FA2980}" type="pres">
      <dgm:prSet presAssocID="{72A45C15-7CD7-452F-8E67-5DC1D9FEFADE}" presName="spaceBetweenRectangles" presStyleCnt="0"/>
      <dgm:spPr/>
    </dgm:pt>
    <dgm:pt modelId="{22FC7AEC-1E2B-468A-BC68-53CE80E9BBB3}" type="pres">
      <dgm:prSet presAssocID="{655A77BF-F0FC-4134-AC3F-67A386536579}" presName="parentLin" presStyleCnt="0"/>
      <dgm:spPr/>
    </dgm:pt>
    <dgm:pt modelId="{04171783-B6B8-41DB-BE60-923CD592E30E}" type="pres">
      <dgm:prSet presAssocID="{655A77BF-F0FC-4134-AC3F-67A386536579}" presName="parentLeftMargin" presStyleLbl="node1" presStyleIdx="1" presStyleCnt="3"/>
      <dgm:spPr/>
    </dgm:pt>
    <dgm:pt modelId="{FE0AC478-81B0-4CFA-AB60-99885CBA4E29}" type="pres">
      <dgm:prSet presAssocID="{655A77BF-F0FC-4134-AC3F-67A38653657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24633-B00F-4E8E-B3B0-787C1F220D49}" type="pres">
      <dgm:prSet presAssocID="{655A77BF-F0FC-4134-AC3F-67A386536579}" presName="negativeSpace" presStyleCnt="0"/>
      <dgm:spPr/>
    </dgm:pt>
    <dgm:pt modelId="{A7C964FE-0D91-43DA-869D-78CEA291F1F6}" type="pres">
      <dgm:prSet presAssocID="{655A77BF-F0FC-4134-AC3F-67A38653657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86B6AB3-A32D-401A-8508-7018164499FB}" type="presOf" srcId="{63601112-010A-495F-9631-DECD174D5D7F}" destId="{7DA31647-023C-41E5-9E07-32F822153303}" srcOrd="0" destOrd="0" presId="urn:microsoft.com/office/officeart/2005/8/layout/list1"/>
    <dgm:cxn modelId="{32883CD9-3238-4BEF-8C42-201316FA1685}" type="presOf" srcId="{E691DA9A-D6AF-4864-80D2-53F6A000EF79}" destId="{D20F17E9-84CF-4342-A668-E670406B2B56}" srcOrd="1" destOrd="0" presId="urn:microsoft.com/office/officeart/2005/8/layout/list1"/>
    <dgm:cxn modelId="{C48AB80A-5BEB-4E0E-B90D-8F0052478D21}" type="presOf" srcId="{655A77BF-F0FC-4134-AC3F-67A386536579}" destId="{FE0AC478-81B0-4CFA-AB60-99885CBA4E29}" srcOrd="1" destOrd="0" presId="urn:microsoft.com/office/officeart/2005/8/layout/list1"/>
    <dgm:cxn modelId="{66732270-5273-4146-9AC9-C54F4CEB7D84}" type="presOf" srcId="{B5A6E875-AE6C-43BF-82F3-2F9DA474140F}" destId="{E1D455E6-2332-4E51-93E6-BEC74F863DAE}" srcOrd="0" destOrd="0" presId="urn:microsoft.com/office/officeart/2005/8/layout/list1"/>
    <dgm:cxn modelId="{0F0606E5-F896-4F55-B834-B2E5BB526C82}" type="presOf" srcId="{655A77BF-F0FC-4134-AC3F-67A386536579}" destId="{04171783-B6B8-41DB-BE60-923CD592E30E}" srcOrd="0" destOrd="0" presId="urn:microsoft.com/office/officeart/2005/8/layout/list1"/>
    <dgm:cxn modelId="{4BBC1638-1D5A-42CD-8813-07D5FF4F7982}" type="presOf" srcId="{E691DA9A-D6AF-4864-80D2-53F6A000EF79}" destId="{C45F08DB-000F-4058-A769-C0D30E695F30}" srcOrd="0" destOrd="0" presId="urn:microsoft.com/office/officeart/2005/8/layout/list1"/>
    <dgm:cxn modelId="{B20773A6-B610-4177-AF70-F7A37DD8954E}" srcId="{B5A6E875-AE6C-43BF-82F3-2F9DA474140F}" destId="{63601112-010A-495F-9631-DECD174D5D7F}" srcOrd="0" destOrd="0" parTransId="{272F9748-D035-428E-8127-AF3776554CBD}" sibTransId="{41861DA4-B991-441B-BB70-A0E0E2A1EB4A}"/>
    <dgm:cxn modelId="{4AC1DC3A-DD10-4411-8CE4-CC91EA284CFD}" type="presOf" srcId="{63601112-010A-495F-9631-DECD174D5D7F}" destId="{4F65C2EE-73DE-464E-93AF-7B0610476F46}" srcOrd="1" destOrd="0" presId="urn:microsoft.com/office/officeart/2005/8/layout/list1"/>
    <dgm:cxn modelId="{D5F32B12-CA7D-4197-ABD7-7CA818110E03}" srcId="{B5A6E875-AE6C-43BF-82F3-2F9DA474140F}" destId="{655A77BF-F0FC-4134-AC3F-67A386536579}" srcOrd="2" destOrd="0" parTransId="{8FA40D00-E447-4C4F-BAD5-D5A4EA3009E3}" sibTransId="{E6F09BFA-FEFA-486B-AD21-7F1FCD011B30}"/>
    <dgm:cxn modelId="{DAB86DB1-5A17-4BCB-AC47-BB8BA6D1E313}" srcId="{B5A6E875-AE6C-43BF-82F3-2F9DA474140F}" destId="{E691DA9A-D6AF-4864-80D2-53F6A000EF79}" srcOrd="1" destOrd="0" parTransId="{8AD8A09A-6085-4FDE-B018-386B1CDB1085}" sibTransId="{72A45C15-7CD7-452F-8E67-5DC1D9FEFADE}"/>
    <dgm:cxn modelId="{7159E59C-1A56-43F8-B8F5-8484A3A0A6E4}" type="presParOf" srcId="{E1D455E6-2332-4E51-93E6-BEC74F863DAE}" destId="{AED55FB3-63EC-4FF6-8756-A4DE10341F40}" srcOrd="0" destOrd="0" presId="urn:microsoft.com/office/officeart/2005/8/layout/list1"/>
    <dgm:cxn modelId="{D4658875-3D5C-4208-A611-37F023F475FC}" type="presParOf" srcId="{AED55FB3-63EC-4FF6-8756-A4DE10341F40}" destId="{7DA31647-023C-41E5-9E07-32F822153303}" srcOrd="0" destOrd="0" presId="urn:microsoft.com/office/officeart/2005/8/layout/list1"/>
    <dgm:cxn modelId="{C4C9E9BD-608D-4D43-8A87-A5A0F2B3A7E1}" type="presParOf" srcId="{AED55FB3-63EC-4FF6-8756-A4DE10341F40}" destId="{4F65C2EE-73DE-464E-93AF-7B0610476F46}" srcOrd="1" destOrd="0" presId="urn:microsoft.com/office/officeart/2005/8/layout/list1"/>
    <dgm:cxn modelId="{F10F9D12-7F67-47B2-8207-3DF3DC8D6AB0}" type="presParOf" srcId="{E1D455E6-2332-4E51-93E6-BEC74F863DAE}" destId="{A7E21D37-0356-428B-AE68-9918AE71F7FD}" srcOrd="1" destOrd="0" presId="urn:microsoft.com/office/officeart/2005/8/layout/list1"/>
    <dgm:cxn modelId="{AB051294-46C5-4D3E-920E-87256F8FFF30}" type="presParOf" srcId="{E1D455E6-2332-4E51-93E6-BEC74F863DAE}" destId="{581B8B9B-BB48-4D6D-99AE-E56123B21EB9}" srcOrd="2" destOrd="0" presId="urn:microsoft.com/office/officeart/2005/8/layout/list1"/>
    <dgm:cxn modelId="{0069B9F1-D987-44BF-9D99-DB6857203B30}" type="presParOf" srcId="{E1D455E6-2332-4E51-93E6-BEC74F863DAE}" destId="{98D8D35B-916B-4CB1-B6AC-4F7FEA2E1730}" srcOrd="3" destOrd="0" presId="urn:microsoft.com/office/officeart/2005/8/layout/list1"/>
    <dgm:cxn modelId="{F2AEBAF9-9613-4018-A830-DCAB174F3122}" type="presParOf" srcId="{E1D455E6-2332-4E51-93E6-BEC74F863DAE}" destId="{B692DBB2-ECDD-4F4E-86E8-6FB7F59EAC31}" srcOrd="4" destOrd="0" presId="urn:microsoft.com/office/officeart/2005/8/layout/list1"/>
    <dgm:cxn modelId="{C9247520-17F1-44FD-ABB7-66722D698249}" type="presParOf" srcId="{B692DBB2-ECDD-4F4E-86E8-6FB7F59EAC31}" destId="{C45F08DB-000F-4058-A769-C0D30E695F30}" srcOrd="0" destOrd="0" presId="urn:microsoft.com/office/officeart/2005/8/layout/list1"/>
    <dgm:cxn modelId="{4A4E6507-29A1-4B1F-B199-B0F96365ED36}" type="presParOf" srcId="{B692DBB2-ECDD-4F4E-86E8-6FB7F59EAC31}" destId="{D20F17E9-84CF-4342-A668-E670406B2B56}" srcOrd="1" destOrd="0" presId="urn:microsoft.com/office/officeart/2005/8/layout/list1"/>
    <dgm:cxn modelId="{6F4E5C27-8055-4BF8-9E3C-79ACB2FB80BE}" type="presParOf" srcId="{E1D455E6-2332-4E51-93E6-BEC74F863DAE}" destId="{25001925-A1E4-49D4-9F3C-599216887345}" srcOrd="5" destOrd="0" presId="urn:microsoft.com/office/officeart/2005/8/layout/list1"/>
    <dgm:cxn modelId="{72D3CF51-C426-4518-9C0B-F512CE041E1A}" type="presParOf" srcId="{E1D455E6-2332-4E51-93E6-BEC74F863DAE}" destId="{BD82C415-467F-4FF1-9745-FEC499658066}" srcOrd="6" destOrd="0" presId="urn:microsoft.com/office/officeart/2005/8/layout/list1"/>
    <dgm:cxn modelId="{23616A1B-3C04-4904-AD24-6E6DD536BC86}" type="presParOf" srcId="{E1D455E6-2332-4E51-93E6-BEC74F863DAE}" destId="{C08F9390-2EBD-47D5-AB9B-E7EF03FA2980}" srcOrd="7" destOrd="0" presId="urn:microsoft.com/office/officeart/2005/8/layout/list1"/>
    <dgm:cxn modelId="{DC9A6C0D-D105-4DC7-BFDE-50536AC5BD36}" type="presParOf" srcId="{E1D455E6-2332-4E51-93E6-BEC74F863DAE}" destId="{22FC7AEC-1E2B-468A-BC68-53CE80E9BBB3}" srcOrd="8" destOrd="0" presId="urn:microsoft.com/office/officeart/2005/8/layout/list1"/>
    <dgm:cxn modelId="{26BDA656-0231-4853-9D00-02FC8B57CC1A}" type="presParOf" srcId="{22FC7AEC-1E2B-468A-BC68-53CE80E9BBB3}" destId="{04171783-B6B8-41DB-BE60-923CD592E30E}" srcOrd="0" destOrd="0" presId="urn:microsoft.com/office/officeart/2005/8/layout/list1"/>
    <dgm:cxn modelId="{99FFD9B1-73CF-4AD6-83ED-76A7528B6E85}" type="presParOf" srcId="{22FC7AEC-1E2B-468A-BC68-53CE80E9BBB3}" destId="{FE0AC478-81B0-4CFA-AB60-99885CBA4E29}" srcOrd="1" destOrd="0" presId="urn:microsoft.com/office/officeart/2005/8/layout/list1"/>
    <dgm:cxn modelId="{FE62E63C-DA81-4C78-89D0-A1EDDFCF9AA7}" type="presParOf" srcId="{E1D455E6-2332-4E51-93E6-BEC74F863DAE}" destId="{E1724633-B00F-4E8E-B3B0-787C1F220D49}" srcOrd="9" destOrd="0" presId="urn:microsoft.com/office/officeart/2005/8/layout/list1"/>
    <dgm:cxn modelId="{07C0D72F-F378-4F6D-AAB6-A6DCF3D5AC7D}" type="presParOf" srcId="{E1D455E6-2332-4E51-93E6-BEC74F863DAE}" destId="{A7C964FE-0D91-43DA-869D-78CEA291F1F6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5B8AE-DB8F-4088-82F5-257E6C4D3CD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B4D8B9-A9E8-4900-B2B5-AE9C00DC7D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8583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Гидрология рек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Лекция 2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селей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tsn.ua/media/images/original/Jul2009/3deeaa951c_1441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76800" cy="3657600"/>
          </a:xfrm>
          <a:prstGeom prst="rect">
            <a:avLst/>
          </a:prstGeom>
          <a:noFill/>
        </p:spPr>
      </p:pic>
      <p:pic>
        <p:nvPicPr>
          <p:cNvPr id="1028" name="Picture 4" descr="http://img-fotki.yandex.ru/get/3/e-chernova.0/0_292d_fcce520_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3000375"/>
            <a:ext cx="51435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Гидрохимический режим рек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 степени минерализации </a:t>
            </a:r>
            <a:r>
              <a:rPr lang="ru-RU" b="1" dirty="0" err="1" smtClean="0"/>
              <a:t>О.А.Алекин</a:t>
            </a:r>
            <a:r>
              <a:rPr lang="ru-RU" b="1" dirty="0" smtClean="0"/>
              <a:t> делит воды на 4 категории:</a:t>
            </a:r>
            <a:endParaRPr lang="ru-RU" dirty="0" smtClean="0"/>
          </a:p>
          <a:p>
            <a:r>
              <a:rPr lang="ru-RU" dirty="0" smtClean="0"/>
              <a:t>1. малой минерализации (до 200 мг/л);</a:t>
            </a:r>
          </a:p>
          <a:p>
            <a:r>
              <a:rPr lang="ru-RU" dirty="0" smtClean="0"/>
              <a:t>2.средней минерализации (200 - 500 мг/л);</a:t>
            </a:r>
          </a:p>
          <a:p>
            <a:r>
              <a:rPr lang="ru-RU" dirty="0" smtClean="0"/>
              <a:t>3.повышенной минерализации (500 - 1000 мг/л);</a:t>
            </a:r>
          </a:p>
          <a:p>
            <a:r>
              <a:rPr lang="ru-RU" dirty="0" smtClean="0"/>
              <a:t>4.высокой минерализации (&gt;1000 мг/л).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 большинства рек с малой и средней минерализацией соотношение главных ионов следующее:     </a:t>
            </a:r>
            <a:endParaRPr lang="ru-RU" dirty="0" smtClean="0"/>
          </a:p>
          <a:p>
            <a:pPr algn="ctr">
              <a:buNone/>
            </a:pPr>
            <a:r>
              <a:rPr lang="en-US" b="1" dirty="0" smtClean="0"/>
              <a:t>HCO</a:t>
            </a:r>
            <a:r>
              <a:rPr lang="ru-RU" b="1" baseline="-25000" dirty="0" smtClean="0"/>
              <a:t>3</a:t>
            </a:r>
            <a:r>
              <a:rPr lang="ru-RU" b="1" dirty="0" smtClean="0"/>
              <a:t> &gt; </a:t>
            </a:r>
            <a:r>
              <a:rPr lang="en-US" b="1" dirty="0" smtClean="0"/>
              <a:t>SO</a:t>
            </a:r>
            <a:r>
              <a:rPr lang="ru-RU" b="1" baseline="-25000" dirty="0" smtClean="0"/>
              <a:t>4</a:t>
            </a:r>
            <a:r>
              <a:rPr lang="ru-RU" b="1" dirty="0" smtClean="0"/>
              <a:t> &gt; </a:t>
            </a:r>
            <a:r>
              <a:rPr lang="en-US" b="1" dirty="0" smtClean="0"/>
              <a:t>CL</a:t>
            </a:r>
            <a:r>
              <a:rPr lang="ru-RU" b="1" dirty="0" smtClean="0"/>
              <a:t>;     </a:t>
            </a:r>
            <a:r>
              <a:rPr lang="en-US" b="1" dirty="0" smtClean="0"/>
              <a:t>Ca</a:t>
            </a:r>
            <a:r>
              <a:rPr lang="ru-RU" b="1" dirty="0" smtClean="0"/>
              <a:t> &gt; </a:t>
            </a:r>
            <a:r>
              <a:rPr lang="en-US" b="1" dirty="0" smtClean="0"/>
              <a:t>Mg</a:t>
            </a:r>
            <a:r>
              <a:rPr lang="ru-RU" b="1" dirty="0" smtClean="0"/>
              <a:t> &gt; </a:t>
            </a:r>
            <a:r>
              <a:rPr lang="en-US" b="1" dirty="0" smtClean="0"/>
              <a:t>Na</a:t>
            </a:r>
            <a:r>
              <a:rPr lang="ru-RU" b="1" dirty="0" smtClean="0"/>
              <a:t>+</a:t>
            </a:r>
            <a:r>
              <a:rPr lang="en-US" b="1" dirty="0" smtClean="0"/>
              <a:t>K </a:t>
            </a:r>
            <a:endParaRPr lang="ru-RU" dirty="0" smtClean="0"/>
          </a:p>
          <a:p>
            <a:pPr algn="just"/>
            <a:r>
              <a:rPr lang="ru-RU" dirty="0" smtClean="0"/>
              <a:t>При повышении минерализации в химическом составе речных вод растет относительное содержание ионов 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baseline="30000" dirty="0" smtClean="0"/>
              <a:t>2-</a:t>
            </a:r>
            <a:r>
              <a:rPr lang="ru-RU" dirty="0" smtClean="0"/>
              <a:t>, </a:t>
            </a:r>
            <a:r>
              <a:rPr lang="en-US" dirty="0" err="1" smtClean="0"/>
              <a:t>Cl</a:t>
            </a:r>
            <a:r>
              <a:rPr lang="ru-RU" baseline="30000" dirty="0" smtClean="0"/>
              <a:t>-</a:t>
            </a:r>
            <a:r>
              <a:rPr lang="ru-RU" dirty="0" smtClean="0"/>
              <a:t>, </a:t>
            </a:r>
            <a:r>
              <a:rPr lang="en-US" dirty="0" smtClean="0"/>
              <a:t>Na</a:t>
            </a:r>
            <a:r>
              <a:rPr lang="ru-RU" baseline="30000" dirty="0" smtClean="0"/>
              <a:t>+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 Движение воды в реках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Виды движения воды в реках:</a:t>
            </a:r>
          </a:p>
          <a:p>
            <a:r>
              <a:rPr lang="ru-RU" dirty="0" smtClean="0"/>
              <a:t>1. Установившееся (скорость течения во времени не изменяется)</a:t>
            </a:r>
          </a:p>
          <a:p>
            <a:r>
              <a:rPr lang="ru-RU" dirty="0" smtClean="0"/>
              <a:t>	а) равномерное (скорость течения вдоль потока неизменна);</a:t>
            </a:r>
          </a:p>
          <a:p>
            <a:r>
              <a:rPr lang="ru-RU" dirty="0" smtClean="0"/>
              <a:t>	б) неравномерное (скорость течения вдоль потока величина переменная).</a:t>
            </a:r>
          </a:p>
          <a:p>
            <a:r>
              <a:rPr lang="ru-RU" dirty="0" smtClean="0"/>
              <a:t>2. Неустановившееся (скорость течения во времени величина переменная).</a:t>
            </a:r>
          </a:p>
          <a:p>
            <a:r>
              <a:rPr lang="ru-RU" dirty="0" smtClean="0"/>
              <a:t>	По состоянию водной поверхности потоки делят на спокойные и бурные.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определения состояния потока используют число Фруда </a:t>
            </a:r>
            <a:r>
              <a:rPr lang="en-US" dirty="0" smtClean="0"/>
              <a:t>Fr</a:t>
            </a:r>
            <a:r>
              <a:rPr lang="ru-RU" dirty="0" smtClean="0"/>
              <a:t>, равное:</a:t>
            </a:r>
          </a:p>
          <a:p>
            <a:pPr algn="ctr">
              <a:buNone/>
            </a:pPr>
            <a:r>
              <a:rPr lang="en-US" b="1" dirty="0" smtClean="0"/>
              <a:t>Fr</a:t>
            </a:r>
            <a:r>
              <a:rPr lang="ru-RU" b="1" dirty="0" smtClean="0"/>
              <a:t> = </a:t>
            </a:r>
            <a:r>
              <a:rPr lang="en-US" b="1" dirty="0" smtClean="0"/>
              <a:t>υ</a:t>
            </a:r>
            <a:r>
              <a:rPr lang="ru-RU" b="1" baseline="30000" dirty="0" smtClean="0"/>
              <a:t>2</a:t>
            </a:r>
            <a:r>
              <a:rPr lang="ru-RU" b="1" dirty="0" smtClean="0"/>
              <a:t> / </a:t>
            </a:r>
            <a:r>
              <a:rPr lang="en-US" b="1" dirty="0" err="1" smtClean="0"/>
              <a:t>gh</a:t>
            </a:r>
            <a:endParaRPr lang="ru-RU" dirty="0" smtClean="0"/>
          </a:p>
          <a:p>
            <a:r>
              <a:rPr lang="en-US" b="1" dirty="0" smtClean="0"/>
              <a:t>h</a:t>
            </a:r>
            <a:r>
              <a:rPr lang="ru-RU" b="1" dirty="0" smtClean="0"/>
              <a:t> – </a:t>
            </a:r>
            <a:r>
              <a:rPr lang="ru-RU" dirty="0" smtClean="0"/>
              <a:t>глубина потока;  </a:t>
            </a:r>
          </a:p>
          <a:p>
            <a:r>
              <a:rPr lang="en-US" b="1" dirty="0" smtClean="0"/>
              <a:t>g</a:t>
            </a:r>
            <a:r>
              <a:rPr lang="ru-RU" b="1" dirty="0" smtClean="0"/>
              <a:t> – </a:t>
            </a:r>
            <a:r>
              <a:rPr lang="ru-RU" dirty="0" smtClean="0"/>
              <a:t>ускорение свободного падения.</a:t>
            </a:r>
          </a:p>
          <a:p>
            <a:r>
              <a:rPr lang="ru-RU" dirty="0" smtClean="0"/>
              <a:t>Если число Фруда &gt; 1, то поток бурный;</a:t>
            </a:r>
          </a:p>
          <a:p>
            <a:r>
              <a:rPr lang="ru-RU" dirty="0" smtClean="0"/>
              <a:t>Если &lt; 1, то поток считается спокойным.</a:t>
            </a:r>
          </a:p>
          <a:p>
            <a:r>
              <a:rPr lang="ru-RU" dirty="0" smtClean="0"/>
              <a:t>Для вычисления средней скорости потока применяется формула </a:t>
            </a:r>
            <a:r>
              <a:rPr lang="ru-RU" b="1" dirty="0" err="1" smtClean="0"/>
              <a:t>Шези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en-US" b="1" dirty="0" smtClean="0"/>
              <a:t>υ</a:t>
            </a:r>
            <a:r>
              <a:rPr lang="ru-RU" b="1" baseline="-25000" dirty="0" smtClean="0"/>
              <a:t>ср</a:t>
            </a:r>
            <a:r>
              <a:rPr lang="ru-RU" b="1" dirty="0" smtClean="0"/>
              <a:t> = с · </a:t>
            </a:r>
            <a:r>
              <a:rPr lang="ru-RU" b="1" dirty="0" err="1" smtClean="0"/>
              <a:t>Н</a:t>
            </a:r>
            <a:r>
              <a:rPr lang="ru-RU" b="1" baseline="-25000" dirty="0" err="1" smtClean="0"/>
              <a:t>ср</a:t>
            </a:r>
            <a:r>
              <a:rPr lang="ru-RU" b="1" dirty="0" smtClean="0"/>
              <a:t>· </a:t>
            </a:r>
            <a:r>
              <a:rPr lang="en-US" b="1" dirty="0" smtClean="0"/>
              <a:t>I</a:t>
            </a:r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b="1" dirty="0" smtClean="0"/>
              <a:t>с </a:t>
            </a:r>
            <a:r>
              <a:rPr lang="ru-RU" dirty="0" smtClean="0"/>
              <a:t>– коэффициент, зависящий от глубины и шероховатости русла;</a:t>
            </a:r>
          </a:p>
          <a:p>
            <a:r>
              <a:rPr lang="ru-RU" b="1" dirty="0" smtClean="0"/>
              <a:t>      </a:t>
            </a:r>
            <a:r>
              <a:rPr lang="ru-RU" b="1" dirty="0" err="1" smtClean="0"/>
              <a:t>Н</a:t>
            </a:r>
            <a:r>
              <a:rPr lang="ru-RU" b="1" baseline="-25000" dirty="0" err="1" smtClean="0"/>
              <a:t>ср</a:t>
            </a:r>
            <a:r>
              <a:rPr lang="ru-RU" b="1" dirty="0" smtClean="0"/>
              <a:t> – </a:t>
            </a:r>
            <a:r>
              <a:rPr lang="ru-RU" dirty="0" smtClean="0"/>
              <a:t>средняя глубина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b="1" dirty="0" smtClean="0"/>
              <a:t>      </a:t>
            </a:r>
            <a:r>
              <a:rPr lang="en-US" b="1" dirty="0" smtClean="0"/>
              <a:t>I</a:t>
            </a:r>
            <a:r>
              <a:rPr lang="ru-RU" b="1" dirty="0" smtClean="0"/>
              <a:t> – </a:t>
            </a:r>
            <a:r>
              <a:rPr lang="ru-RU" dirty="0" smtClean="0"/>
              <a:t>уклон водной поверхности потока.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2. Силы, действующие в речном потоке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Сила тяжести  -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g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b="1" dirty="0" smtClean="0"/>
              <a:t>2. Сила Кориолиса – </a:t>
            </a:r>
            <a:r>
              <a:rPr lang="en-US" b="1" dirty="0" smtClean="0"/>
              <a:t>F</a:t>
            </a:r>
            <a:r>
              <a:rPr lang="ru-RU" b="1" baseline="-25000" dirty="0" smtClean="0"/>
              <a:t>к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b="1" dirty="0" smtClean="0"/>
              <a:t>3. Центробежная сила – </a:t>
            </a:r>
            <a:r>
              <a:rPr lang="en-US" b="1" dirty="0" smtClean="0"/>
              <a:t>F</a:t>
            </a:r>
            <a:r>
              <a:rPr lang="ru-RU" b="1" baseline="-25000" dirty="0" err="1" smtClean="0"/>
              <a:t>ц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b="1" dirty="0" smtClean="0"/>
              <a:t>4. Сила трения.</a:t>
            </a:r>
            <a:endParaRPr lang="ru-RU" dirty="0" smtClean="0"/>
          </a:p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К активным силам </a:t>
            </a:r>
            <a:r>
              <a:rPr lang="ru-RU" dirty="0" smtClean="0"/>
              <a:t>относят силу тяжести и силу трения, если она обусловлена воздействием ветра на водную поверхность.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К пассивным силам</a:t>
            </a:r>
            <a:r>
              <a:rPr lang="ru-RU" dirty="0" smtClean="0"/>
              <a:t>, возникающим только при наличии движения, относятся: сопутствующая движению сила трения на дне, центробежная сила, сила Кориолиса.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3. Речной сток.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Расход воды (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объем воды, протекающей через поперечное сечение потока в единицу времени (м</a:t>
            </a:r>
            <a:r>
              <a:rPr lang="ru-RU" baseline="30000" dirty="0" smtClean="0"/>
              <a:t>3</a:t>
            </a:r>
            <a:r>
              <a:rPr lang="ru-RU" dirty="0" smtClean="0"/>
              <a:t>/с).</a:t>
            </a:r>
          </a:p>
          <a:p>
            <a:pPr algn="just">
              <a:buNone/>
            </a:pPr>
            <a:r>
              <a:rPr lang="ru-RU" b="1" dirty="0" smtClean="0"/>
              <a:t>              </a:t>
            </a:r>
            <a:r>
              <a:rPr lang="ru-RU" b="1" dirty="0" smtClean="0">
                <a:solidFill>
                  <a:srgbClr val="FF0000"/>
                </a:solidFill>
              </a:rPr>
              <a:t>Объем стока (</a:t>
            </a:r>
            <a:r>
              <a:rPr lang="en-US" b="1" dirty="0" smtClean="0">
                <a:solidFill>
                  <a:srgbClr val="FF0000"/>
                </a:solidFill>
              </a:rPr>
              <a:t>W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объем воды, прошедший через поперечное сечение потока за какой-либо интервал времени. Расход воды, поэтому можно считать объемом стока за 1 секунду.</a:t>
            </a:r>
          </a:p>
          <a:p>
            <a:pPr algn="just">
              <a:buNone/>
            </a:pPr>
            <a:r>
              <a:rPr lang="ru-RU" dirty="0" smtClean="0"/>
              <a:t>     Объем стока рассчитывается по формуле:</a:t>
            </a:r>
          </a:p>
          <a:p>
            <a:pPr algn="ctr">
              <a:buNone/>
            </a:pPr>
            <a:r>
              <a:rPr lang="en-US" b="1" dirty="0" smtClean="0"/>
              <a:t>W</a:t>
            </a:r>
            <a:r>
              <a:rPr lang="ru-RU" b="1" dirty="0" smtClean="0"/>
              <a:t> = </a:t>
            </a:r>
            <a:r>
              <a:rPr lang="en-US" b="1" dirty="0" smtClean="0"/>
              <a:t>Q</a:t>
            </a:r>
            <a:r>
              <a:rPr lang="ru-RU" b="1" dirty="0" smtClean="0"/>
              <a:t>· Δ</a:t>
            </a:r>
            <a:r>
              <a:rPr lang="en-US" b="1" dirty="0" smtClean="0"/>
              <a:t>t</a:t>
            </a:r>
            <a:r>
              <a:rPr lang="ru-RU" b="1" dirty="0" smtClean="0"/>
              <a:t> (м</a:t>
            </a:r>
            <a:r>
              <a:rPr lang="ru-RU" b="1" baseline="30000" dirty="0" smtClean="0"/>
              <a:t>3</a:t>
            </a:r>
            <a:r>
              <a:rPr lang="ru-RU" b="1" dirty="0" smtClean="0"/>
              <a:t>)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W </a:t>
            </a:r>
            <a:r>
              <a:rPr lang="ru-RU" dirty="0" smtClean="0"/>
              <a:t>- объем стока в 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Q </a:t>
            </a:r>
            <a:r>
              <a:rPr lang="ru-RU" dirty="0" smtClean="0"/>
              <a:t>- средний расход воды за интервал времени Δ</a:t>
            </a:r>
            <a:r>
              <a:rPr lang="en-US" dirty="0" smtClean="0"/>
              <a:t>t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</a:rPr>
              <a:t>Слой стока (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количество воды, стекающее с водосбора за какой-либо интервал времени, равное толщине слоя, равномерно распределенного по площади водосбора.</a:t>
            </a:r>
          </a:p>
          <a:p>
            <a:pPr algn="ctr">
              <a:buNone/>
            </a:pPr>
            <a:r>
              <a:rPr lang="en-US" b="1" dirty="0" smtClean="0"/>
              <a:t>Y</a:t>
            </a:r>
            <a:r>
              <a:rPr lang="ru-RU" b="1" dirty="0" smtClean="0"/>
              <a:t> = (</a:t>
            </a:r>
            <a:r>
              <a:rPr lang="en-US" b="1" dirty="0" smtClean="0"/>
              <a:t>W</a:t>
            </a:r>
            <a:r>
              <a:rPr lang="ru-RU" b="1" dirty="0" smtClean="0"/>
              <a:t>·10</a:t>
            </a:r>
            <a:r>
              <a:rPr lang="ru-RU" b="1" baseline="30000" dirty="0" smtClean="0"/>
              <a:t>-3</a:t>
            </a:r>
            <a:r>
              <a:rPr lang="ru-RU" b="1" dirty="0" smtClean="0"/>
              <a:t>)/ </a:t>
            </a:r>
            <a:r>
              <a:rPr lang="en-US" b="1" dirty="0" smtClean="0"/>
              <a:t>F</a:t>
            </a:r>
            <a:r>
              <a:rPr lang="ru-RU" b="1" dirty="0" smtClean="0"/>
              <a:t> (мм)</a:t>
            </a:r>
          </a:p>
          <a:p>
            <a:pPr algn="just">
              <a:buNone/>
            </a:pPr>
            <a:r>
              <a:rPr lang="ru-RU" b="1" dirty="0" smtClean="0"/>
              <a:t>           </a:t>
            </a:r>
            <a:r>
              <a:rPr lang="ru-RU" b="1" dirty="0" smtClean="0">
                <a:solidFill>
                  <a:srgbClr val="FF0000"/>
                </a:solidFill>
              </a:rPr>
              <a:t>Модуль стока (М)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количество воды, стекающее с единицы площади водосбора в единицу времени. </a:t>
            </a:r>
          </a:p>
          <a:p>
            <a:pPr algn="ctr">
              <a:buNone/>
            </a:pPr>
            <a:r>
              <a:rPr lang="en-US" b="1" dirty="0" smtClean="0"/>
              <a:t>M</a:t>
            </a:r>
            <a:r>
              <a:rPr lang="ru-RU" b="1" dirty="0" smtClean="0"/>
              <a:t> = (</a:t>
            </a:r>
            <a:r>
              <a:rPr lang="en-US" b="1" dirty="0" smtClean="0"/>
              <a:t>Q</a:t>
            </a:r>
            <a:r>
              <a:rPr lang="ru-RU" b="1" dirty="0" smtClean="0"/>
              <a:t>·10</a:t>
            </a:r>
            <a:r>
              <a:rPr lang="ru-RU" b="1" baseline="30000" dirty="0" smtClean="0"/>
              <a:t>3</a:t>
            </a:r>
            <a:r>
              <a:rPr lang="ru-RU" b="1" dirty="0" smtClean="0"/>
              <a:t>)/ </a:t>
            </a:r>
            <a:r>
              <a:rPr lang="en-US" b="1" dirty="0" smtClean="0"/>
              <a:t>F</a:t>
            </a:r>
            <a:r>
              <a:rPr lang="ru-RU" b="1" dirty="0" smtClean="0"/>
              <a:t> (л/ с·км</a:t>
            </a:r>
            <a:r>
              <a:rPr lang="ru-RU" b="1" baseline="30000" dirty="0" smtClean="0"/>
              <a:t>2</a:t>
            </a:r>
            <a:r>
              <a:rPr lang="ru-RU" b="1" dirty="0" smtClean="0"/>
              <a:t>)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Физико-географические факторы стока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Геологическое строение речного бассейна</a:t>
            </a:r>
          </a:p>
          <a:p>
            <a:r>
              <a:rPr lang="ru-RU" dirty="0" smtClean="0"/>
              <a:t>Рельеф</a:t>
            </a:r>
          </a:p>
          <a:p>
            <a:r>
              <a:rPr lang="ru-RU" dirty="0" smtClean="0"/>
              <a:t>Климат</a:t>
            </a:r>
          </a:p>
          <a:p>
            <a:r>
              <a:rPr lang="ru-RU" dirty="0" smtClean="0"/>
              <a:t>Почвенный покров</a:t>
            </a:r>
          </a:p>
          <a:p>
            <a:r>
              <a:rPr lang="ru-RU" dirty="0" smtClean="0"/>
              <a:t>Растительность</a:t>
            </a:r>
          </a:p>
          <a:p>
            <a:r>
              <a:rPr lang="ru-RU" dirty="0" smtClean="0"/>
              <a:t>Хозяйственная деятельность человека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Речные наносы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u="sng" dirty="0" smtClean="0"/>
              <a:t>Речными наносами</a:t>
            </a:r>
            <a:r>
              <a:rPr lang="ru-RU" dirty="0" smtClean="0"/>
              <a:t> называются твердые минеральные </a:t>
            </a:r>
            <a:r>
              <a:rPr lang="ru-RU" dirty="0" smtClean="0"/>
              <a:t>частицы</a:t>
            </a:r>
            <a:r>
              <a:rPr lang="ru-RU" dirty="0" smtClean="0"/>
              <a:t>, переносимые потоком и формирующие русловые и </a:t>
            </a:r>
            <a:r>
              <a:rPr lang="ru-RU" dirty="0" smtClean="0"/>
              <a:t>пойменные </a:t>
            </a:r>
            <a:r>
              <a:rPr lang="ru-RU" dirty="0" smtClean="0"/>
              <a:t>отложения. Речные наносы образуются из продуктов выветривания, денудации и эрозии горных пород и почв.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488" y="4000504"/>
          <a:ext cx="3976694" cy="23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Характеристики речных наносов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Количество наносов (в килограммах), проносимое рекой через поперечное сечение в единицу времени </a:t>
            </a:r>
            <a:r>
              <a:rPr lang="ru-RU" i="1" dirty="0" smtClean="0"/>
              <a:t>(Т </a:t>
            </a:r>
            <a:r>
              <a:rPr lang="ru-RU" dirty="0" smtClean="0"/>
              <a:t>секунд), называется </a:t>
            </a:r>
            <a:r>
              <a:rPr lang="ru-RU" b="1" dirty="0" smtClean="0">
                <a:solidFill>
                  <a:srgbClr val="FF0000"/>
                </a:solidFill>
              </a:rPr>
              <a:t>расходом наносов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Расход </a:t>
            </a:r>
            <a:r>
              <a:rPr lang="ru-RU" dirty="0" smtClean="0"/>
              <a:t>взвешенных наносов обозначается </a:t>
            </a:r>
            <a:r>
              <a:rPr lang="en-US" b="1" i="1" dirty="0" smtClean="0"/>
              <a:t>R</a:t>
            </a:r>
            <a:r>
              <a:rPr lang="en-US" i="1" dirty="0" smtClean="0"/>
              <a:t> </a:t>
            </a:r>
            <a:r>
              <a:rPr lang="ru-RU" dirty="0" smtClean="0"/>
              <a:t>кг/с,</a:t>
            </a:r>
          </a:p>
          <a:p>
            <a:pPr algn="just">
              <a:buNone/>
            </a:pPr>
            <a:r>
              <a:rPr lang="ru-RU" dirty="0" smtClean="0"/>
              <a:t>расход </a:t>
            </a:r>
            <a:r>
              <a:rPr lang="ru-RU" dirty="0" err="1" smtClean="0"/>
              <a:t>влекомых</a:t>
            </a:r>
            <a:r>
              <a:rPr lang="ru-RU" dirty="0" smtClean="0"/>
              <a:t> наносов </a:t>
            </a:r>
            <a:r>
              <a:rPr lang="en-US" b="1" i="1" dirty="0" smtClean="0"/>
              <a:t>q</a:t>
            </a:r>
            <a:r>
              <a:rPr lang="en-US" i="1" dirty="0" smtClean="0"/>
              <a:t> </a:t>
            </a:r>
            <a:r>
              <a:rPr lang="ru-RU" dirty="0" smtClean="0"/>
              <a:t>кг/с.</a:t>
            </a:r>
          </a:p>
          <a:p>
            <a:pPr algn="just"/>
            <a:r>
              <a:rPr lang="ru-RU" dirty="0" smtClean="0"/>
              <a:t>Суммарное количество наносов, проносимое рекой через </a:t>
            </a:r>
            <a:r>
              <a:rPr lang="ru-RU" dirty="0" smtClean="0"/>
              <a:t>поперечное </a:t>
            </a:r>
            <a:r>
              <a:rPr lang="ru-RU" dirty="0" smtClean="0"/>
              <a:t>сечение за некоторый промежуток времени (сутки, месяц, год), называется </a:t>
            </a:r>
            <a:r>
              <a:rPr lang="ru-RU" b="1" dirty="0" smtClean="0">
                <a:solidFill>
                  <a:srgbClr val="FF0000"/>
                </a:solidFill>
              </a:rPr>
              <a:t>стоком наносов </a:t>
            </a:r>
            <a:r>
              <a:rPr lang="ru-RU" dirty="0" smtClean="0"/>
              <a:t>за этот промежуток времени и выражается обычно в тоннах. </a:t>
            </a:r>
          </a:p>
          <a:p>
            <a:pPr algn="just"/>
            <a:r>
              <a:rPr lang="ru-RU" dirty="0" smtClean="0"/>
              <a:t>Количество взвешенных наносов, содержащееся в единице </a:t>
            </a:r>
            <a:r>
              <a:rPr lang="ru-RU" dirty="0" smtClean="0"/>
              <a:t>объема </a:t>
            </a:r>
            <a:r>
              <a:rPr lang="ru-RU" dirty="0" smtClean="0"/>
              <a:t>(1 м</a:t>
            </a:r>
            <a:r>
              <a:rPr lang="ru-RU" baseline="30000" dirty="0" smtClean="0"/>
              <a:t>3</a:t>
            </a:r>
            <a:r>
              <a:rPr lang="ru-RU" dirty="0" smtClean="0"/>
              <a:t>) воды, называется </a:t>
            </a:r>
            <a:r>
              <a:rPr lang="ru-RU" b="1" dirty="0" smtClean="0">
                <a:solidFill>
                  <a:srgbClr val="FF0000"/>
                </a:solidFill>
              </a:rPr>
              <a:t>мутностью </a:t>
            </a:r>
            <a:r>
              <a:rPr lang="ru-RU" dirty="0" smtClean="0"/>
              <a:t>(</a:t>
            </a:r>
            <a:r>
              <a:rPr lang="ru-RU" dirty="0" smtClean="0">
                <a:sym typeface="Symbol"/>
              </a:rPr>
              <a:t></a:t>
            </a:r>
            <a:r>
              <a:rPr lang="ru-RU" dirty="0" smtClean="0"/>
              <a:t>). </a:t>
            </a:r>
          </a:p>
          <a:p>
            <a:pPr algn="ctr"/>
            <a:r>
              <a:rPr lang="ru-RU" b="1" dirty="0" smtClean="0">
                <a:sym typeface="Symbol"/>
              </a:rPr>
              <a:t></a:t>
            </a:r>
            <a:r>
              <a:rPr lang="ru-RU" b="1" dirty="0" smtClean="0"/>
              <a:t> = </a:t>
            </a:r>
            <a:r>
              <a:rPr lang="en-US" b="1" dirty="0" smtClean="0"/>
              <a:t>m</a:t>
            </a:r>
            <a:r>
              <a:rPr lang="ru-RU" b="1" dirty="0" smtClean="0"/>
              <a:t>/</a:t>
            </a:r>
            <a:r>
              <a:rPr lang="en-US" b="1" dirty="0" smtClean="0"/>
              <a:t>V </a:t>
            </a:r>
            <a:r>
              <a:rPr lang="ru-RU" b="1" dirty="0" smtClean="0"/>
              <a:t>(</a:t>
            </a:r>
            <a:r>
              <a:rPr lang="ru-RU" dirty="0" smtClean="0"/>
              <a:t>г/м</a:t>
            </a:r>
            <a:r>
              <a:rPr lang="ru-RU" baseline="30000" dirty="0" smtClean="0"/>
              <a:t>3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Селевые паводки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Сели </a:t>
            </a:r>
            <a:r>
              <a:rPr lang="ru-RU" dirty="0" smtClean="0"/>
              <a:t>– грязевые или грязекаменные потоки, внезапно возникающие в русле горных рек вследствие резкого паводка, вызванного интенсивными ливнями, бурным снеготаяньем и др. причинами.</a:t>
            </a:r>
          </a:p>
          <a:p>
            <a:pPr algn="ctr"/>
            <a:r>
              <a:rPr lang="ru-RU" dirty="0" smtClean="0"/>
              <a:t>Возникновению селей благоприятствуют:</a:t>
            </a:r>
          </a:p>
          <a:p>
            <a:pPr algn="just"/>
            <a:r>
              <a:rPr lang="ru-RU" dirty="0" smtClean="0"/>
              <a:t>1. наличие на водосборе больших масс твердого материала, являющегося продуктом разрушения горных пород.</a:t>
            </a:r>
          </a:p>
          <a:p>
            <a:pPr algn="just"/>
            <a:r>
              <a:rPr lang="ru-RU" dirty="0" smtClean="0"/>
              <a:t>2. крутые склоны долины и большие уклоны потока.</a:t>
            </a:r>
          </a:p>
          <a:p>
            <a:pPr algn="just"/>
            <a:r>
              <a:rPr lang="ru-RU" dirty="0" smtClean="0"/>
              <a:t>3. интенсивные ливни или снеготаянье.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D42D55B-FD1D-4F27-B9BC-E1A58E227047}"/>
</file>

<file path=customXml/itemProps2.xml><?xml version="1.0" encoding="utf-8"?>
<ds:datastoreItem xmlns:ds="http://schemas.openxmlformats.org/officeDocument/2006/customXml" ds:itemID="{FC4549D4-0297-4F1F-AF35-F7D8B2EC8630}"/>
</file>

<file path=customXml/itemProps3.xml><?xml version="1.0" encoding="utf-8"?>
<ds:datastoreItem xmlns:ds="http://schemas.openxmlformats.org/officeDocument/2006/customXml" ds:itemID="{68F88A74-E953-4D24-A05F-DE4F15890EB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679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Гидрология рек</vt:lpstr>
      <vt:lpstr>1. Движение воды в реках </vt:lpstr>
      <vt:lpstr>Слайд 3</vt:lpstr>
      <vt:lpstr>2. Силы, действующие в речном потоке </vt:lpstr>
      <vt:lpstr>3. Речной сток. </vt:lpstr>
      <vt:lpstr>Физико-географические факторы стока</vt:lpstr>
      <vt:lpstr>4. Речные наносы</vt:lpstr>
      <vt:lpstr>Характеристики речных наносов</vt:lpstr>
      <vt:lpstr>Селевые паводки</vt:lpstr>
      <vt:lpstr>Типы селей</vt:lpstr>
      <vt:lpstr>Слайд 11</vt:lpstr>
      <vt:lpstr>5. Гидрохимический режим рек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16</cp:revision>
  <dcterms:created xsi:type="dcterms:W3CDTF">2012-01-11T19:47:36Z</dcterms:created>
  <dcterms:modified xsi:type="dcterms:W3CDTF">2012-09-11T21:08:02Z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