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76" r:id="rId9"/>
    <p:sldId id="264" r:id="rId10"/>
    <p:sldId id="266" r:id="rId11"/>
    <p:sldId id="267" r:id="rId12"/>
    <p:sldId id="268" r:id="rId13"/>
    <p:sldId id="269" r:id="rId14"/>
    <p:sldId id="270" r:id="rId15"/>
    <p:sldId id="271" r:id="rId16"/>
    <p:sldId id="272" r:id="rId17"/>
    <p:sldId id="273" r:id="rId18"/>
    <p:sldId id="274" r:id="rId19"/>
    <p:sldId id="277" r:id="rId20"/>
    <p:sldId id="278" r:id="rId21"/>
    <p:sldId id="279"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776" autoAdjust="0"/>
  </p:normalViewPr>
  <p:slideViewPr>
    <p:cSldViewPr>
      <p:cViewPr varScale="1">
        <p:scale>
          <a:sx n="72" d="100"/>
          <a:sy n="72" d="100"/>
        </p:scale>
        <p:origin x="-151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7107B-0FE3-4F4D-96B4-24FEF24A3B9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BB3B3AF6-27A2-49E1-ACAB-76BA10962D7D}">
      <dgm:prSet phldrT="[Текст]"/>
      <dgm:spPr/>
      <dgm:t>
        <a:bodyPr/>
        <a:lstStyle/>
        <a:p>
          <a:r>
            <a:rPr lang="ru-RU" dirty="0" smtClean="0"/>
            <a:t>Олиготрофные</a:t>
          </a:r>
          <a:endParaRPr lang="ru-RU" dirty="0"/>
        </a:p>
      </dgm:t>
    </dgm:pt>
    <dgm:pt modelId="{FE5BC75D-FEE3-4E0B-B651-2E338429CF43}" type="parTrans" cxnId="{92CCD412-0DDE-4DCB-B21D-84922681A820}">
      <dgm:prSet/>
      <dgm:spPr/>
      <dgm:t>
        <a:bodyPr/>
        <a:lstStyle/>
        <a:p>
          <a:endParaRPr lang="ru-RU"/>
        </a:p>
      </dgm:t>
    </dgm:pt>
    <dgm:pt modelId="{38B9F7F6-DEA9-4F14-B184-0EE9FE55E935}" type="sibTrans" cxnId="{92CCD412-0DDE-4DCB-B21D-84922681A820}">
      <dgm:prSet/>
      <dgm:spPr/>
      <dgm:t>
        <a:bodyPr/>
        <a:lstStyle/>
        <a:p>
          <a:endParaRPr lang="ru-RU"/>
        </a:p>
      </dgm:t>
    </dgm:pt>
    <dgm:pt modelId="{04B206A2-B615-434B-A018-681346F29C61}">
      <dgm:prSet phldrT="[Текст]"/>
      <dgm:spPr/>
      <dgm:t>
        <a:bodyPr/>
        <a:lstStyle/>
        <a:p>
          <a:r>
            <a:rPr lang="ru-RU" dirty="0" smtClean="0"/>
            <a:t>Евтрофные </a:t>
          </a:r>
          <a:endParaRPr lang="ru-RU" dirty="0"/>
        </a:p>
      </dgm:t>
    </dgm:pt>
    <dgm:pt modelId="{44C86D24-8D7B-4808-B8CC-2A57E8E8817C}" type="parTrans" cxnId="{B8F3096A-C180-4BA6-8A91-FDC06CBB4798}">
      <dgm:prSet/>
      <dgm:spPr/>
      <dgm:t>
        <a:bodyPr/>
        <a:lstStyle/>
        <a:p>
          <a:endParaRPr lang="ru-RU"/>
        </a:p>
      </dgm:t>
    </dgm:pt>
    <dgm:pt modelId="{6B5E04EB-EBDB-4A0E-A415-CF4C6F33936D}" type="sibTrans" cxnId="{B8F3096A-C180-4BA6-8A91-FDC06CBB4798}">
      <dgm:prSet/>
      <dgm:spPr/>
      <dgm:t>
        <a:bodyPr/>
        <a:lstStyle/>
        <a:p>
          <a:endParaRPr lang="ru-RU"/>
        </a:p>
      </dgm:t>
    </dgm:pt>
    <dgm:pt modelId="{D9527A3F-4AEF-4647-A1EC-282343A69509}">
      <dgm:prSet phldrT="[Текст]"/>
      <dgm:spPr/>
      <dgm:t>
        <a:bodyPr/>
        <a:lstStyle/>
        <a:p>
          <a:r>
            <a:rPr lang="ru-RU" dirty="0" smtClean="0"/>
            <a:t>Дистрофные</a:t>
          </a:r>
          <a:endParaRPr lang="ru-RU" dirty="0"/>
        </a:p>
      </dgm:t>
    </dgm:pt>
    <dgm:pt modelId="{6171A103-511C-4AA5-BF35-4B401B64998F}" type="parTrans" cxnId="{E62489CB-E4B0-475A-A70C-96BAB7147CEA}">
      <dgm:prSet/>
      <dgm:spPr/>
      <dgm:t>
        <a:bodyPr/>
        <a:lstStyle/>
        <a:p>
          <a:endParaRPr lang="ru-RU"/>
        </a:p>
      </dgm:t>
    </dgm:pt>
    <dgm:pt modelId="{5BF82D04-033C-4A91-AD9C-41980AE7B406}" type="sibTrans" cxnId="{E62489CB-E4B0-475A-A70C-96BAB7147CEA}">
      <dgm:prSet/>
      <dgm:spPr/>
      <dgm:t>
        <a:bodyPr/>
        <a:lstStyle/>
        <a:p>
          <a:endParaRPr lang="ru-RU"/>
        </a:p>
      </dgm:t>
    </dgm:pt>
    <dgm:pt modelId="{5DD55BB8-3FF8-478C-96A1-1D063DF7DA6A}">
      <dgm:prSet phldrT="[Текст]"/>
      <dgm:spPr/>
      <dgm:t>
        <a:bodyPr/>
        <a:lstStyle/>
        <a:p>
          <a:r>
            <a:rPr lang="ru-RU" dirty="0" smtClean="0"/>
            <a:t>Озера</a:t>
          </a:r>
          <a:endParaRPr lang="ru-RU" dirty="0"/>
        </a:p>
      </dgm:t>
    </dgm:pt>
    <dgm:pt modelId="{A20B4E86-0E48-48C2-A698-FE37BEAB5ED4}" type="sibTrans" cxnId="{18C40B63-5EB2-435C-94A0-ABF69F46CB2E}">
      <dgm:prSet/>
      <dgm:spPr/>
      <dgm:t>
        <a:bodyPr/>
        <a:lstStyle/>
        <a:p>
          <a:endParaRPr lang="ru-RU"/>
        </a:p>
      </dgm:t>
    </dgm:pt>
    <dgm:pt modelId="{5E179FD9-5355-4969-B693-08A61259362A}" type="parTrans" cxnId="{18C40B63-5EB2-435C-94A0-ABF69F46CB2E}">
      <dgm:prSet/>
      <dgm:spPr/>
      <dgm:t>
        <a:bodyPr/>
        <a:lstStyle/>
        <a:p>
          <a:endParaRPr lang="ru-RU"/>
        </a:p>
      </dgm:t>
    </dgm:pt>
    <dgm:pt modelId="{807DF813-B84D-4915-9875-C5C6C0A485B8}" type="pres">
      <dgm:prSet presAssocID="{7117107B-0FE3-4F4D-96B4-24FEF24A3B95}" presName="hierChild1" presStyleCnt="0">
        <dgm:presLayoutVars>
          <dgm:orgChart val="1"/>
          <dgm:chPref val="1"/>
          <dgm:dir/>
          <dgm:animOne val="branch"/>
          <dgm:animLvl val="lvl"/>
          <dgm:resizeHandles/>
        </dgm:presLayoutVars>
      </dgm:prSet>
      <dgm:spPr/>
      <dgm:t>
        <a:bodyPr/>
        <a:lstStyle/>
        <a:p>
          <a:endParaRPr lang="ru-RU"/>
        </a:p>
      </dgm:t>
    </dgm:pt>
    <dgm:pt modelId="{093F502D-80F2-45B2-B5A3-48E82083FB9A}" type="pres">
      <dgm:prSet presAssocID="{5DD55BB8-3FF8-478C-96A1-1D063DF7DA6A}" presName="hierRoot1" presStyleCnt="0">
        <dgm:presLayoutVars>
          <dgm:hierBranch val="init"/>
        </dgm:presLayoutVars>
      </dgm:prSet>
      <dgm:spPr/>
    </dgm:pt>
    <dgm:pt modelId="{28B2614D-EBE0-42F3-A994-2F1050E030D7}" type="pres">
      <dgm:prSet presAssocID="{5DD55BB8-3FF8-478C-96A1-1D063DF7DA6A}" presName="rootComposite1" presStyleCnt="0"/>
      <dgm:spPr/>
    </dgm:pt>
    <dgm:pt modelId="{65B0E089-8584-4672-B149-1AAC7A3F718D}" type="pres">
      <dgm:prSet presAssocID="{5DD55BB8-3FF8-478C-96A1-1D063DF7DA6A}" presName="rootText1" presStyleLbl="node0" presStyleIdx="0" presStyleCnt="1">
        <dgm:presLayoutVars>
          <dgm:chPref val="3"/>
        </dgm:presLayoutVars>
      </dgm:prSet>
      <dgm:spPr/>
      <dgm:t>
        <a:bodyPr/>
        <a:lstStyle/>
        <a:p>
          <a:endParaRPr lang="ru-RU"/>
        </a:p>
      </dgm:t>
    </dgm:pt>
    <dgm:pt modelId="{776F983F-842C-408F-B473-FFE97F0FB101}" type="pres">
      <dgm:prSet presAssocID="{5DD55BB8-3FF8-478C-96A1-1D063DF7DA6A}" presName="rootConnector1" presStyleLbl="node1" presStyleIdx="0" presStyleCnt="0"/>
      <dgm:spPr/>
      <dgm:t>
        <a:bodyPr/>
        <a:lstStyle/>
        <a:p>
          <a:endParaRPr lang="ru-RU"/>
        </a:p>
      </dgm:t>
    </dgm:pt>
    <dgm:pt modelId="{59D17A02-EE6F-43E9-81A8-2FDC215BAD91}" type="pres">
      <dgm:prSet presAssocID="{5DD55BB8-3FF8-478C-96A1-1D063DF7DA6A}" presName="hierChild2" presStyleCnt="0"/>
      <dgm:spPr/>
    </dgm:pt>
    <dgm:pt modelId="{0A3F4585-20F6-444B-96BE-5F27C203B73C}" type="pres">
      <dgm:prSet presAssocID="{FE5BC75D-FEE3-4E0B-B651-2E338429CF43}" presName="Name37" presStyleLbl="parChTrans1D2" presStyleIdx="0" presStyleCnt="3"/>
      <dgm:spPr/>
      <dgm:t>
        <a:bodyPr/>
        <a:lstStyle/>
        <a:p>
          <a:endParaRPr lang="ru-RU"/>
        </a:p>
      </dgm:t>
    </dgm:pt>
    <dgm:pt modelId="{5B2FF783-4C29-4567-B9BA-BFC9DAF27819}" type="pres">
      <dgm:prSet presAssocID="{BB3B3AF6-27A2-49E1-ACAB-76BA10962D7D}" presName="hierRoot2" presStyleCnt="0">
        <dgm:presLayoutVars>
          <dgm:hierBranch val="init"/>
        </dgm:presLayoutVars>
      </dgm:prSet>
      <dgm:spPr/>
    </dgm:pt>
    <dgm:pt modelId="{743258DB-E126-4ADE-9357-ACF71A8ADAD9}" type="pres">
      <dgm:prSet presAssocID="{BB3B3AF6-27A2-49E1-ACAB-76BA10962D7D}" presName="rootComposite" presStyleCnt="0"/>
      <dgm:spPr/>
    </dgm:pt>
    <dgm:pt modelId="{254AA84D-5A51-44FA-B100-FA5D5F90BA6D}" type="pres">
      <dgm:prSet presAssocID="{BB3B3AF6-27A2-49E1-ACAB-76BA10962D7D}" presName="rootText" presStyleLbl="node2" presStyleIdx="0" presStyleCnt="3">
        <dgm:presLayoutVars>
          <dgm:chPref val="3"/>
        </dgm:presLayoutVars>
      </dgm:prSet>
      <dgm:spPr/>
      <dgm:t>
        <a:bodyPr/>
        <a:lstStyle/>
        <a:p>
          <a:endParaRPr lang="ru-RU"/>
        </a:p>
      </dgm:t>
    </dgm:pt>
    <dgm:pt modelId="{DFBA0FF3-E69F-4202-BE0C-A1A92833BD17}" type="pres">
      <dgm:prSet presAssocID="{BB3B3AF6-27A2-49E1-ACAB-76BA10962D7D}" presName="rootConnector" presStyleLbl="node2" presStyleIdx="0" presStyleCnt="3"/>
      <dgm:spPr/>
      <dgm:t>
        <a:bodyPr/>
        <a:lstStyle/>
        <a:p>
          <a:endParaRPr lang="ru-RU"/>
        </a:p>
      </dgm:t>
    </dgm:pt>
    <dgm:pt modelId="{ABA5164B-1B03-4374-B194-17D15889F83E}" type="pres">
      <dgm:prSet presAssocID="{BB3B3AF6-27A2-49E1-ACAB-76BA10962D7D}" presName="hierChild4" presStyleCnt="0"/>
      <dgm:spPr/>
    </dgm:pt>
    <dgm:pt modelId="{51191209-1D50-459A-8B19-275B3EE7AA07}" type="pres">
      <dgm:prSet presAssocID="{BB3B3AF6-27A2-49E1-ACAB-76BA10962D7D}" presName="hierChild5" presStyleCnt="0"/>
      <dgm:spPr/>
    </dgm:pt>
    <dgm:pt modelId="{9B61504D-B27D-45B8-8BB8-BA00AF96DEE0}" type="pres">
      <dgm:prSet presAssocID="{44C86D24-8D7B-4808-B8CC-2A57E8E8817C}" presName="Name37" presStyleLbl="parChTrans1D2" presStyleIdx="1" presStyleCnt="3"/>
      <dgm:spPr/>
      <dgm:t>
        <a:bodyPr/>
        <a:lstStyle/>
        <a:p>
          <a:endParaRPr lang="ru-RU"/>
        </a:p>
      </dgm:t>
    </dgm:pt>
    <dgm:pt modelId="{7681D875-0B21-4C8C-951B-DA6A3049E889}" type="pres">
      <dgm:prSet presAssocID="{04B206A2-B615-434B-A018-681346F29C61}" presName="hierRoot2" presStyleCnt="0">
        <dgm:presLayoutVars>
          <dgm:hierBranch val="init"/>
        </dgm:presLayoutVars>
      </dgm:prSet>
      <dgm:spPr/>
    </dgm:pt>
    <dgm:pt modelId="{252474A9-D551-4836-B40D-46BCC5BF5CCB}" type="pres">
      <dgm:prSet presAssocID="{04B206A2-B615-434B-A018-681346F29C61}" presName="rootComposite" presStyleCnt="0"/>
      <dgm:spPr/>
    </dgm:pt>
    <dgm:pt modelId="{304B3D83-80FC-42AD-8BAA-394B7FF710D7}" type="pres">
      <dgm:prSet presAssocID="{04B206A2-B615-434B-A018-681346F29C61}" presName="rootText" presStyleLbl="node2" presStyleIdx="1" presStyleCnt="3">
        <dgm:presLayoutVars>
          <dgm:chPref val="3"/>
        </dgm:presLayoutVars>
      </dgm:prSet>
      <dgm:spPr/>
      <dgm:t>
        <a:bodyPr/>
        <a:lstStyle/>
        <a:p>
          <a:endParaRPr lang="ru-RU"/>
        </a:p>
      </dgm:t>
    </dgm:pt>
    <dgm:pt modelId="{F014F11A-FD8F-4944-B971-43CB11EBE52B}" type="pres">
      <dgm:prSet presAssocID="{04B206A2-B615-434B-A018-681346F29C61}" presName="rootConnector" presStyleLbl="node2" presStyleIdx="1" presStyleCnt="3"/>
      <dgm:spPr/>
      <dgm:t>
        <a:bodyPr/>
        <a:lstStyle/>
        <a:p>
          <a:endParaRPr lang="ru-RU"/>
        </a:p>
      </dgm:t>
    </dgm:pt>
    <dgm:pt modelId="{8BA6F04A-5167-4159-BA28-15FAF8A702AD}" type="pres">
      <dgm:prSet presAssocID="{04B206A2-B615-434B-A018-681346F29C61}" presName="hierChild4" presStyleCnt="0"/>
      <dgm:spPr/>
    </dgm:pt>
    <dgm:pt modelId="{948F87A7-C714-4629-BE7D-BA6EBEFBD0F4}" type="pres">
      <dgm:prSet presAssocID="{04B206A2-B615-434B-A018-681346F29C61}" presName="hierChild5" presStyleCnt="0"/>
      <dgm:spPr/>
    </dgm:pt>
    <dgm:pt modelId="{85577512-00C5-49A8-AC8B-B68E84DE3B00}" type="pres">
      <dgm:prSet presAssocID="{6171A103-511C-4AA5-BF35-4B401B64998F}" presName="Name37" presStyleLbl="parChTrans1D2" presStyleIdx="2" presStyleCnt="3"/>
      <dgm:spPr/>
      <dgm:t>
        <a:bodyPr/>
        <a:lstStyle/>
        <a:p>
          <a:endParaRPr lang="ru-RU"/>
        </a:p>
      </dgm:t>
    </dgm:pt>
    <dgm:pt modelId="{7FC58D6A-DF41-4E62-9F72-C6223A61F7E9}" type="pres">
      <dgm:prSet presAssocID="{D9527A3F-4AEF-4647-A1EC-282343A69509}" presName="hierRoot2" presStyleCnt="0">
        <dgm:presLayoutVars>
          <dgm:hierBranch val="init"/>
        </dgm:presLayoutVars>
      </dgm:prSet>
      <dgm:spPr/>
    </dgm:pt>
    <dgm:pt modelId="{B5792CFF-F038-4488-BE37-73250C1F1462}" type="pres">
      <dgm:prSet presAssocID="{D9527A3F-4AEF-4647-A1EC-282343A69509}" presName="rootComposite" presStyleCnt="0"/>
      <dgm:spPr/>
    </dgm:pt>
    <dgm:pt modelId="{65D04A04-BD94-42F6-BC89-3EDB5C5B5136}" type="pres">
      <dgm:prSet presAssocID="{D9527A3F-4AEF-4647-A1EC-282343A69509}" presName="rootText" presStyleLbl="node2" presStyleIdx="2" presStyleCnt="3">
        <dgm:presLayoutVars>
          <dgm:chPref val="3"/>
        </dgm:presLayoutVars>
      </dgm:prSet>
      <dgm:spPr/>
      <dgm:t>
        <a:bodyPr/>
        <a:lstStyle/>
        <a:p>
          <a:endParaRPr lang="ru-RU"/>
        </a:p>
      </dgm:t>
    </dgm:pt>
    <dgm:pt modelId="{656D13CC-E165-4611-9D9C-4511FFCF1163}" type="pres">
      <dgm:prSet presAssocID="{D9527A3F-4AEF-4647-A1EC-282343A69509}" presName="rootConnector" presStyleLbl="node2" presStyleIdx="2" presStyleCnt="3"/>
      <dgm:spPr/>
      <dgm:t>
        <a:bodyPr/>
        <a:lstStyle/>
        <a:p>
          <a:endParaRPr lang="ru-RU"/>
        </a:p>
      </dgm:t>
    </dgm:pt>
    <dgm:pt modelId="{02E69937-26BC-411F-AA06-87741BC3CA28}" type="pres">
      <dgm:prSet presAssocID="{D9527A3F-4AEF-4647-A1EC-282343A69509}" presName="hierChild4" presStyleCnt="0"/>
      <dgm:spPr/>
    </dgm:pt>
    <dgm:pt modelId="{72406CBF-D36A-4E14-A6A0-779DDA32CA22}" type="pres">
      <dgm:prSet presAssocID="{D9527A3F-4AEF-4647-A1EC-282343A69509}" presName="hierChild5" presStyleCnt="0"/>
      <dgm:spPr/>
    </dgm:pt>
    <dgm:pt modelId="{BF3AEC32-DE68-4778-98F1-87EE94711C25}" type="pres">
      <dgm:prSet presAssocID="{5DD55BB8-3FF8-478C-96A1-1D063DF7DA6A}" presName="hierChild3" presStyleCnt="0"/>
      <dgm:spPr/>
    </dgm:pt>
  </dgm:ptLst>
  <dgm:cxnLst>
    <dgm:cxn modelId="{61C3E732-E6A6-4E25-8D12-2E4AB5389604}" type="presOf" srcId="{44C86D24-8D7B-4808-B8CC-2A57E8E8817C}" destId="{9B61504D-B27D-45B8-8BB8-BA00AF96DEE0}" srcOrd="0" destOrd="0" presId="urn:microsoft.com/office/officeart/2005/8/layout/orgChart1"/>
    <dgm:cxn modelId="{7247C5B2-FEAC-4722-BCAA-847931A34049}" type="presOf" srcId="{BB3B3AF6-27A2-49E1-ACAB-76BA10962D7D}" destId="{DFBA0FF3-E69F-4202-BE0C-A1A92833BD17}" srcOrd="1" destOrd="0" presId="urn:microsoft.com/office/officeart/2005/8/layout/orgChart1"/>
    <dgm:cxn modelId="{A6660C19-CC36-4C3C-A1F7-6C272EEE8D8C}" type="presOf" srcId="{6171A103-511C-4AA5-BF35-4B401B64998F}" destId="{85577512-00C5-49A8-AC8B-B68E84DE3B00}" srcOrd="0" destOrd="0" presId="urn:microsoft.com/office/officeart/2005/8/layout/orgChart1"/>
    <dgm:cxn modelId="{B7C4A1E3-7AED-4153-B29B-59C23798ACE0}" type="presOf" srcId="{04B206A2-B615-434B-A018-681346F29C61}" destId="{F014F11A-FD8F-4944-B971-43CB11EBE52B}" srcOrd="1" destOrd="0" presId="urn:microsoft.com/office/officeart/2005/8/layout/orgChart1"/>
    <dgm:cxn modelId="{B8F3096A-C180-4BA6-8A91-FDC06CBB4798}" srcId="{5DD55BB8-3FF8-478C-96A1-1D063DF7DA6A}" destId="{04B206A2-B615-434B-A018-681346F29C61}" srcOrd="1" destOrd="0" parTransId="{44C86D24-8D7B-4808-B8CC-2A57E8E8817C}" sibTransId="{6B5E04EB-EBDB-4A0E-A415-CF4C6F33936D}"/>
    <dgm:cxn modelId="{760D1B52-6590-45A5-B0EE-663A3283E447}" type="presOf" srcId="{7117107B-0FE3-4F4D-96B4-24FEF24A3B95}" destId="{807DF813-B84D-4915-9875-C5C6C0A485B8}" srcOrd="0" destOrd="0" presId="urn:microsoft.com/office/officeart/2005/8/layout/orgChart1"/>
    <dgm:cxn modelId="{17B95116-5A37-4227-B1B9-76C73CBED871}" type="presOf" srcId="{FE5BC75D-FEE3-4E0B-B651-2E338429CF43}" destId="{0A3F4585-20F6-444B-96BE-5F27C203B73C}" srcOrd="0" destOrd="0" presId="urn:microsoft.com/office/officeart/2005/8/layout/orgChart1"/>
    <dgm:cxn modelId="{18C40B63-5EB2-435C-94A0-ABF69F46CB2E}" srcId="{7117107B-0FE3-4F4D-96B4-24FEF24A3B95}" destId="{5DD55BB8-3FF8-478C-96A1-1D063DF7DA6A}" srcOrd="0" destOrd="0" parTransId="{5E179FD9-5355-4969-B693-08A61259362A}" sibTransId="{A20B4E86-0E48-48C2-A698-FE37BEAB5ED4}"/>
    <dgm:cxn modelId="{0A8FE437-6767-45EE-86D7-24E6038F0081}" type="presOf" srcId="{5DD55BB8-3FF8-478C-96A1-1D063DF7DA6A}" destId="{65B0E089-8584-4672-B149-1AAC7A3F718D}" srcOrd="0" destOrd="0" presId="urn:microsoft.com/office/officeart/2005/8/layout/orgChart1"/>
    <dgm:cxn modelId="{92CCD412-0DDE-4DCB-B21D-84922681A820}" srcId="{5DD55BB8-3FF8-478C-96A1-1D063DF7DA6A}" destId="{BB3B3AF6-27A2-49E1-ACAB-76BA10962D7D}" srcOrd="0" destOrd="0" parTransId="{FE5BC75D-FEE3-4E0B-B651-2E338429CF43}" sibTransId="{38B9F7F6-DEA9-4F14-B184-0EE9FE55E935}"/>
    <dgm:cxn modelId="{4E205824-DFCB-4ED7-A911-86CCEBC06C53}" type="presOf" srcId="{04B206A2-B615-434B-A018-681346F29C61}" destId="{304B3D83-80FC-42AD-8BAA-394B7FF710D7}" srcOrd="0" destOrd="0" presId="urn:microsoft.com/office/officeart/2005/8/layout/orgChart1"/>
    <dgm:cxn modelId="{588446E0-BBC5-44B4-A799-20A0C5884820}" type="presOf" srcId="{5DD55BB8-3FF8-478C-96A1-1D063DF7DA6A}" destId="{776F983F-842C-408F-B473-FFE97F0FB101}" srcOrd="1" destOrd="0" presId="urn:microsoft.com/office/officeart/2005/8/layout/orgChart1"/>
    <dgm:cxn modelId="{5001112A-D952-4F64-A869-172409617A0D}" type="presOf" srcId="{BB3B3AF6-27A2-49E1-ACAB-76BA10962D7D}" destId="{254AA84D-5A51-44FA-B100-FA5D5F90BA6D}" srcOrd="0" destOrd="0" presId="urn:microsoft.com/office/officeart/2005/8/layout/orgChart1"/>
    <dgm:cxn modelId="{506FE1A5-DA24-4972-8537-490621700F91}" type="presOf" srcId="{D9527A3F-4AEF-4647-A1EC-282343A69509}" destId="{656D13CC-E165-4611-9D9C-4511FFCF1163}" srcOrd="1" destOrd="0" presId="urn:microsoft.com/office/officeart/2005/8/layout/orgChart1"/>
    <dgm:cxn modelId="{CCDAA137-7043-4F97-8328-C58B4ABBCC9D}" type="presOf" srcId="{D9527A3F-4AEF-4647-A1EC-282343A69509}" destId="{65D04A04-BD94-42F6-BC89-3EDB5C5B5136}" srcOrd="0" destOrd="0" presId="urn:microsoft.com/office/officeart/2005/8/layout/orgChart1"/>
    <dgm:cxn modelId="{E62489CB-E4B0-475A-A70C-96BAB7147CEA}" srcId="{5DD55BB8-3FF8-478C-96A1-1D063DF7DA6A}" destId="{D9527A3F-4AEF-4647-A1EC-282343A69509}" srcOrd="2" destOrd="0" parTransId="{6171A103-511C-4AA5-BF35-4B401B64998F}" sibTransId="{5BF82D04-033C-4A91-AD9C-41980AE7B406}"/>
    <dgm:cxn modelId="{BABDC22B-D47A-4D8C-915F-3B76A5EA8BBA}" type="presParOf" srcId="{807DF813-B84D-4915-9875-C5C6C0A485B8}" destId="{093F502D-80F2-45B2-B5A3-48E82083FB9A}" srcOrd="0" destOrd="0" presId="urn:microsoft.com/office/officeart/2005/8/layout/orgChart1"/>
    <dgm:cxn modelId="{C0590ADD-C844-44CB-83C4-7ECC841EFE59}" type="presParOf" srcId="{093F502D-80F2-45B2-B5A3-48E82083FB9A}" destId="{28B2614D-EBE0-42F3-A994-2F1050E030D7}" srcOrd="0" destOrd="0" presId="urn:microsoft.com/office/officeart/2005/8/layout/orgChart1"/>
    <dgm:cxn modelId="{5AFD427B-5A94-4BD5-BF3B-611E3573EFC7}" type="presParOf" srcId="{28B2614D-EBE0-42F3-A994-2F1050E030D7}" destId="{65B0E089-8584-4672-B149-1AAC7A3F718D}" srcOrd="0" destOrd="0" presId="urn:microsoft.com/office/officeart/2005/8/layout/orgChart1"/>
    <dgm:cxn modelId="{EB5DC6A3-6861-4735-B2D0-C16EC71EDAAF}" type="presParOf" srcId="{28B2614D-EBE0-42F3-A994-2F1050E030D7}" destId="{776F983F-842C-408F-B473-FFE97F0FB101}" srcOrd="1" destOrd="0" presId="urn:microsoft.com/office/officeart/2005/8/layout/orgChart1"/>
    <dgm:cxn modelId="{47F92FE4-629C-4711-9C13-DE48911BA0B4}" type="presParOf" srcId="{093F502D-80F2-45B2-B5A3-48E82083FB9A}" destId="{59D17A02-EE6F-43E9-81A8-2FDC215BAD91}" srcOrd="1" destOrd="0" presId="urn:microsoft.com/office/officeart/2005/8/layout/orgChart1"/>
    <dgm:cxn modelId="{5D16E118-A88A-467D-9B68-523F8A0C25BA}" type="presParOf" srcId="{59D17A02-EE6F-43E9-81A8-2FDC215BAD91}" destId="{0A3F4585-20F6-444B-96BE-5F27C203B73C}" srcOrd="0" destOrd="0" presId="urn:microsoft.com/office/officeart/2005/8/layout/orgChart1"/>
    <dgm:cxn modelId="{73BF087D-6EE1-4154-A894-B6F3772364A0}" type="presParOf" srcId="{59D17A02-EE6F-43E9-81A8-2FDC215BAD91}" destId="{5B2FF783-4C29-4567-B9BA-BFC9DAF27819}" srcOrd="1" destOrd="0" presId="urn:microsoft.com/office/officeart/2005/8/layout/orgChart1"/>
    <dgm:cxn modelId="{8217F10C-745B-466A-95FD-F9FD496F32E7}" type="presParOf" srcId="{5B2FF783-4C29-4567-B9BA-BFC9DAF27819}" destId="{743258DB-E126-4ADE-9357-ACF71A8ADAD9}" srcOrd="0" destOrd="0" presId="urn:microsoft.com/office/officeart/2005/8/layout/orgChart1"/>
    <dgm:cxn modelId="{DE86DEA9-3ECC-4A50-835A-707908E56156}" type="presParOf" srcId="{743258DB-E126-4ADE-9357-ACF71A8ADAD9}" destId="{254AA84D-5A51-44FA-B100-FA5D5F90BA6D}" srcOrd="0" destOrd="0" presId="urn:microsoft.com/office/officeart/2005/8/layout/orgChart1"/>
    <dgm:cxn modelId="{280A5477-16B0-45EF-9371-8A3500FEA71A}" type="presParOf" srcId="{743258DB-E126-4ADE-9357-ACF71A8ADAD9}" destId="{DFBA0FF3-E69F-4202-BE0C-A1A92833BD17}" srcOrd="1" destOrd="0" presId="urn:microsoft.com/office/officeart/2005/8/layout/orgChart1"/>
    <dgm:cxn modelId="{9B973511-B8F3-4269-BE79-B85C7C555688}" type="presParOf" srcId="{5B2FF783-4C29-4567-B9BA-BFC9DAF27819}" destId="{ABA5164B-1B03-4374-B194-17D15889F83E}" srcOrd="1" destOrd="0" presId="urn:microsoft.com/office/officeart/2005/8/layout/orgChart1"/>
    <dgm:cxn modelId="{41371DBE-E8FE-40BA-8EF4-41CC33F69AF1}" type="presParOf" srcId="{5B2FF783-4C29-4567-B9BA-BFC9DAF27819}" destId="{51191209-1D50-459A-8B19-275B3EE7AA07}" srcOrd="2" destOrd="0" presId="urn:microsoft.com/office/officeart/2005/8/layout/orgChart1"/>
    <dgm:cxn modelId="{64EA2A80-1DA4-4625-8620-D0F029CFC9FB}" type="presParOf" srcId="{59D17A02-EE6F-43E9-81A8-2FDC215BAD91}" destId="{9B61504D-B27D-45B8-8BB8-BA00AF96DEE0}" srcOrd="2" destOrd="0" presId="urn:microsoft.com/office/officeart/2005/8/layout/orgChart1"/>
    <dgm:cxn modelId="{A7169AF6-87A6-43E5-9F7C-A003FD3876AA}" type="presParOf" srcId="{59D17A02-EE6F-43E9-81A8-2FDC215BAD91}" destId="{7681D875-0B21-4C8C-951B-DA6A3049E889}" srcOrd="3" destOrd="0" presId="urn:microsoft.com/office/officeart/2005/8/layout/orgChart1"/>
    <dgm:cxn modelId="{BA80E829-211F-497C-BB35-46DD0997F457}" type="presParOf" srcId="{7681D875-0B21-4C8C-951B-DA6A3049E889}" destId="{252474A9-D551-4836-B40D-46BCC5BF5CCB}" srcOrd="0" destOrd="0" presId="urn:microsoft.com/office/officeart/2005/8/layout/orgChart1"/>
    <dgm:cxn modelId="{2454CC69-5D80-4049-8DBA-9358C97D7D1A}" type="presParOf" srcId="{252474A9-D551-4836-B40D-46BCC5BF5CCB}" destId="{304B3D83-80FC-42AD-8BAA-394B7FF710D7}" srcOrd="0" destOrd="0" presId="urn:microsoft.com/office/officeart/2005/8/layout/orgChart1"/>
    <dgm:cxn modelId="{EB1F0A35-934B-418D-8F59-9B321FA525F8}" type="presParOf" srcId="{252474A9-D551-4836-B40D-46BCC5BF5CCB}" destId="{F014F11A-FD8F-4944-B971-43CB11EBE52B}" srcOrd="1" destOrd="0" presId="urn:microsoft.com/office/officeart/2005/8/layout/orgChart1"/>
    <dgm:cxn modelId="{C6F091AC-1F85-47BB-9619-BDAF64A4E58B}" type="presParOf" srcId="{7681D875-0B21-4C8C-951B-DA6A3049E889}" destId="{8BA6F04A-5167-4159-BA28-15FAF8A702AD}" srcOrd="1" destOrd="0" presId="urn:microsoft.com/office/officeart/2005/8/layout/orgChart1"/>
    <dgm:cxn modelId="{62118CEE-2DD8-444F-8ADF-96E2551146F0}" type="presParOf" srcId="{7681D875-0B21-4C8C-951B-DA6A3049E889}" destId="{948F87A7-C714-4629-BE7D-BA6EBEFBD0F4}" srcOrd="2" destOrd="0" presId="urn:microsoft.com/office/officeart/2005/8/layout/orgChart1"/>
    <dgm:cxn modelId="{58299758-12F1-4FC7-A35B-444CFE1D075D}" type="presParOf" srcId="{59D17A02-EE6F-43E9-81A8-2FDC215BAD91}" destId="{85577512-00C5-49A8-AC8B-B68E84DE3B00}" srcOrd="4" destOrd="0" presId="urn:microsoft.com/office/officeart/2005/8/layout/orgChart1"/>
    <dgm:cxn modelId="{CCB5D0EA-53AD-4F0B-B001-1C27942A62C7}" type="presParOf" srcId="{59D17A02-EE6F-43E9-81A8-2FDC215BAD91}" destId="{7FC58D6A-DF41-4E62-9F72-C6223A61F7E9}" srcOrd="5" destOrd="0" presId="urn:microsoft.com/office/officeart/2005/8/layout/orgChart1"/>
    <dgm:cxn modelId="{79199234-1626-499E-A632-DAFAD0472541}" type="presParOf" srcId="{7FC58D6A-DF41-4E62-9F72-C6223A61F7E9}" destId="{B5792CFF-F038-4488-BE37-73250C1F1462}" srcOrd="0" destOrd="0" presId="urn:microsoft.com/office/officeart/2005/8/layout/orgChart1"/>
    <dgm:cxn modelId="{07E9278C-2113-4D74-AC81-C35CEC37B8C7}" type="presParOf" srcId="{B5792CFF-F038-4488-BE37-73250C1F1462}" destId="{65D04A04-BD94-42F6-BC89-3EDB5C5B5136}" srcOrd="0" destOrd="0" presId="urn:microsoft.com/office/officeart/2005/8/layout/orgChart1"/>
    <dgm:cxn modelId="{548E4F49-53FA-48FC-B90D-F0E1A99951A6}" type="presParOf" srcId="{B5792CFF-F038-4488-BE37-73250C1F1462}" destId="{656D13CC-E165-4611-9D9C-4511FFCF1163}" srcOrd="1" destOrd="0" presId="urn:microsoft.com/office/officeart/2005/8/layout/orgChart1"/>
    <dgm:cxn modelId="{E9C9EC77-6469-452C-B92A-1592095DB1DE}" type="presParOf" srcId="{7FC58D6A-DF41-4E62-9F72-C6223A61F7E9}" destId="{02E69937-26BC-411F-AA06-87741BC3CA28}" srcOrd="1" destOrd="0" presId="urn:microsoft.com/office/officeart/2005/8/layout/orgChart1"/>
    <dgm:cxn modelId="{6DE96166-389E-48C8-988C-BE2073CA4FAD}" type="presParOf" srcId="{7FC58D6A-DF41-4E62-9F72-C6223A61F7E9}" destId="{72406CBF-D36A-4E14-A6A0-779DDA32CA22}" srcOrd="2" destOrd="0" presId="urn:microsoft.com/office/officeart/2005/8/layout/orgChart1"/>
    <dgm:cxn modelId="{ED7368C9-3ECD-44F4-8FF8-A81BE16A0597}" type="presParOf" srcId="{093F502D-80F2-45B2-B5A3-48E82083FB9A}" destId="{BF3AEC32-DE68-4778-98F1-87EE94711C25}"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88A7982F-5E8B-49D6-B3B2-E5E9A754C0B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A7982F-5E8B-49D6-B3B2-E5E9A754C0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A7982F-5E8B-49D6-B3B2-E5E9A754C0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A7982F-5E8B-49D6-B3B2-E5E9A754C0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8A7982F-5E8B-49D6-B3B2-E5E9A754C0B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8A7982F-5E8B-49D6-B3B2-E5E9A754C0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8A7982F-5E8B-49D6-B3B2-E5E9A754C0B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8A7982F-5E8B-49D6-B3B2-E5E9A754C0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8A7982F-5E8B-49D6-B3B2-E5E9A754C0B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8A7982F-5E8B-49D6-B3B2-E5E9A754C0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1AF1AA4-5BF2-4FE5-A76A-3A4EC829C52D}" type="datetimeFigureOut">
              <a:rPr lang="ru-RU" smtClean="0"/>
              <a:pPr/>
              <a:t>27.05.2013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8A7982F-5E8B-49D6-B3B2-E5E9A754C0B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1AF1AA4-5BF2-4FE5-A76A-3A4EC829C52D}" type="datetimeFigureOut">
              <a:rPr lang="ru-RU" smtClean="0"/>
              <a:pPr/>
              <a:t>27.05.2013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8A7982F-5E8B-49D6-B3B2-E5E9A754C0B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1500174"/>
            <a:ext cx="7851648" cy="1828800"/>
          </a:xfrm>
        </p:spPr>
        <p:txBody>
          <a:bodyPr>
            <a:normAutofit/>
          </a:bodyPr>
          <a:lstStyle/>
          <a:p>
            <a:pPr algn="ctr"/>
            <a:r>
              <a:rPr lang="ru-RU" i="1" dirty="0" smtClean="0">
                <a:solidFill>
                  <a:srgbClr val="FF0000"/>
                </a:solidFill>
                <a:latin typeface="Times New Roman" pitchFamily="18" charset="0"/>
                <a:cs typeface="Times New Roman" pitchFamily="18" charset="0"/>
              </a:rPr>
              <a:t>Гидрология озер</a:t>
            </a:r>
            <a:br>
              <a:rPr lang="ru-RU" i="1" dirty="0" smtClean="0">
                <a:solidFill>
                  <a:srgbClr val="FF0000"/>
                </a:solidFill>
                <a:latin typeface="Times New Roman" pitchFamily="18" charset="0"/>
                <a:cs typeface="Times New Roman" pitchFamily="18" charset="0"/>
              </a:rPr>
            </a:br>
            <a:r>
              <a:rPr lang="ru-RU" i="1" dirty="0" smtClean="0">
                <a:solidFill>
                  <a:srgbClr val="FF0000"/>
                </a:solidFill>
                <a:latin typeface="Times New Roman" pitchFamily="18" charset="0"/>
                <a:cs typeface="Times New Roman" pitchFamily="18" charset="0"/>
              </a:rPr>
              <a:t>Лекция </a:t>
            </a:r>
            <a:r>
              <a:rPr lang="en-US" i="1" dirty="0" smtClean="0">
                <a:solidFill>
                  <a:srgbClr val="FF0000"/>
                </a:solidFill>
                <a:latin typeface="Times New Roman" pitchFamily="18" charset="0"/>
                <a:cs typeface="Times New Roman" pitchFamily="18" charset="0"/>
              </a:rPr>
              <a:t>2</a:t>
            </a:r>
            <a:endParaRPr lang="ru-RU" i="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89304" y="4500570"/>
            <a:ext cx="7854696" cy="1752600"/>
          </a:xfrm>
        </p:spPr>
        <p:txBody>
          <a:bodyPr/>
          <a:lstStyle/>
          <a:p>
            <a:r>
              <a:rPr lang="ru-RU" dirty="0" err="1" smtClean="0">
                <a:solidFill>
                  <a:srgbClr val="FF0000"/>
                </a:solidFill>
              </a:rPr>
              <a:t>Флерко</a:t>
            </a:r>
            <a:r>
              <a:rPr lang="ru-RU" dirty="0" smtClean="0">
                <a:solidFill>
                  <a:srgbClr val="FF0000"/>
                </a:solidFill>
              </a:rPr>
              <a:t> Т.Г.   </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8229600" cy="581772"/>
          </a:xfrm>
        </p:spPr>
        <p:txBody>
          <a:bodyPr>
            <a:normAutofit fontScale="90000"/>
          </a:bodyPr>
          <a:lstStyle/>
          <a:p>
            <a:pPr algn="ctr"/>
            <a:r>
              <a:rPr lang="ru-RU" b="1" dirty="0" smtClean="0"/>
              <a:t>Водный кристаллический лед</a:t>
            </a:r>
            <a:endParaRPr lang="ru-RU" dirty="0"/>
          </a:p>
        </p:txBody>
      </p:sp>
      <p:sp>
        <p:nvSpPr>
          <p:cNvPr id="12289" name="Rectangle 1"/>
          <p:cNvSpPr>
            <a:spLocks noChangeArrowheads="1"/>
          </p:cNvSpPr>
          <p:nvPr/>
        </p:nvSpPr>
        <p:spPr bwMode="auto">
          <a:xfrm>
            <a:off x="1000100" y="928670"/>
            <a:ext cx="78581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000" algn="just"/>
            <a:r>
              <a:rPr lang="ru-RU" sz="3600" dirty="0" smtClean="0">
                <a:latin typeface="Times New Roman" pitchFamily="18" charset="0"/>
                <a:cs typeface="Times New Roman" pitchFamily="18" charset="0"/>
              </a:rPr>
              <a:t>Непосредственно на поверхности воды лежит прозрачный </a:t>
            </a:r>
            <a:r>
              <a:rPr lang="ru-RU" sz="3600" b="1" dirty="0" smtClean="0">
                <a:latin typeface="Times New Roman" pitchFamily="18" charset="0"/>
                <a:cs typeface="Times New Roman" pitchFamily="18" charset="0"/>
              </a:rPr>
              <a:t>водный кристаллический лед</a:t>
            </a:r>
            <a:r>
              <a:rPr lang="ru-RU" sz="3600" i="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на котором в случае выхода воды по трещинам из пропитанного водой снега образуется малопрозрачный </a:t>
            </a:r>
            <a:r>
              <a:rPr lang="ru-RU" sz="3600" b="1" dirty="0" smtClean="0">
                <a:latin typeface="Times New Roman" pitchFamily="18" charset="0"/>
                <a:cs typeface="Times New Roman" pitchFamily="18" charset="0"/>
              </a:rPr>
              <a:t>водно-снеговой лед.</a:t>
            </a:r>
            <a:r>
              <a:rPr lang="ru-RU" sz="3600" i="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При подтаивании и последующем смерзании лежащего на льду снега формируется </a:t>
            </a:r>
            <a:r>
              <a:rPr lang="ru-RU" sz="3600" b="1" dirty="0" smtClean="0">
                <a:latin typeface="Times New Roman" pitchFamily="18" charset="0"/>
                <a:cs typeface="Times New Roman" pitchFamily="18" charset="0"/>
              </a:rPr>
              <a:t>снеговой лед.</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1142976" y="357166"/>
            <a:ext cx="678865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28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Классификация озер по минерализации: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пресные (соленость менее 1 ‰);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солоноватые (1-25‰);</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соленые (&gt; 25‰).</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3426" name="Picture 2"/>
          <p:cNvPicPr>
            <a:picLocks noChangeAspect="1" noChangeArrowheads="1"/>
          </p:cNvPicPr>
          <p:nvPr/>
        </p:nvPicPr>
        <p:blipFill>
          <a:blip r:embed="rId2"/>
          <a:srcRect/>
          <a:stretch>
            <a:fillRect/>
          </a:stretch>
        </p:blipFill>
        <p:spPr bwMode="auto">
          <a:xfrm>
            <a:off x="1214414" y="2357430"/>
            <a:ext cx="3524232" cy="2643174"/>
          </a:xfrm>
          <a:prstGeom prst="rect">
            <a:avLst/>
          </a:prstGeom>
          <a:noFill/>
          <a:ln w="9525">
            <a:noFill/>
            <a:miter lim="800000"/>
            <a:headEnd/>
            <a:tailEnd/>
          </a:ln>
          <a:effectLst/>
        </p:spPr>
      </p:pic>
      <p:pic>
        <p:nvPicPr>
          <p:cNvPr id="103427" name="Picture 3"/>
          <p:cNvPicPr>
            <a:picLocks noChangeAspect="1" noChangeArrowheads="1"/>
          </p:cNvPicPr>
          <p:nvPr/>
        </p:nvPicPr>
        <p:blipFill>
          <a:blip r:embed="rId3"/>
          <a:srcRect/>
          <a:stretch>
            <a:fillRect/>
          </a:stretch>
        </p:blipFill>
        <p:spPr bwMode="auto">
          <a:xfrm>
            <a:off x="4857752" y="2143116"/>
            <a:ext cx="3990437" cy="3019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2"/>
          <a:srcRect/>
          <a:stretch>
            <a:fillRect/>
          </a:stretch>
        </p:blipFill>
        <p:spPr bwMode="auto">
          <a:xfrm>
            <a:off x="1000100" y="928670"/>
            <a:ext cx="4476781" cy="3357586"/>
          </a:xfrm>
          <a:prstGeom prst="rect">
            <a:avLst/>
          </a:prstGeom>
          <a:noFill/>
          <a:ln w="9525">
            <a:noFill/>
            <a:miter lim="800000"/>
            <a:headEnd/>
            <a:tailEnd/>
          </a:ln>
          <a:effectLst/>
        </p:spPr>
      </p:pic>
      <p:sp>
        <p:nvSpPr>
          <p:cNvPr id="2" name="Заголовок 1"/>
          <p:cNvSpPr>
            <a:spLocks noGrp="1"/>
          </p:cNvSpPr>
          <p:nvPr>
            <p:ph type="title"/>
          </p:nvPr>
        </p:nvSpPr>
        <p:spPr>
          <a:xfrm>
            <a:off x="457200" y="704088"/>
            <a:ext cx="8229600" cy="938962"/>
          </a:xfrm>
        </p:spPr>
        <p:txBody>
          <a:bodyPr>
            <a:normAutofit fontScale="90000"/>
          </a:bodyPr>
          <a:lstStyle/>
          <a:p>
            <a:pPr algn="ctr"/>
            <a:r>
              <a:rPr lang="ru-RU" dirty="0" smtClean="0"/>
              <a:t/>
            </a:r>
            <a:br>
              <a:rPr lang="ru-RU" dirty="0" smtClean="0"/>
            </a:br>
            <a:endParaRPr lang="ru-RU" dirty="0"/>
          </a:p>
        </p:txBody>
      </p:sp>
      <p:sp>
        <p:nvSpPr>
          <p:cNvPr id="3" name="Содержимое 2"/>
          <p:cNvSpPr>
            <a:spLocks noGrp="1"/>
          </p:cNvSpPr>
          <p:nvPr>
            <p:ph idx="1"/>
          </p:nvPr>
        </p:nvSpPr>
        <p:spPr>
          <a:xfrm>
            <a:off x="500034" y="285728"/>
            <a:ext cx="8229600" cy="714380"/>
          </a:xfrm>
        </p:spPr>
        <p:txBody>
          <a:bodyPr>
            <a:normAutofit/>
          </a:bodyPr>
          <a:lstStyle/>
          <a:p>
            <a:pPr marL="0" lvl="0" indent="0" fontAlgn="base">
              <a:spcBef>
                <a:spcPct val="0"/>
              </a:spcBef>
              <a:spcAft>
                <a:spcPct val="0"/>
              </a:spcAft>
              <a:buClrTx/>
              <a:buSzTx/>
              <a:buNone/>
            </a:pPr>
            <a:r>
              <a:rPr lang="ru-RU" sz="2800" dirty="0" smtClean="0">
                <a:solidFill>
                  <a:srgbClr val="000000"/>
                </a:solidFill>
                <a:latin typeface="Times New Roman" pitchFamily="18" charset="0"/>
                <a:ea typeface="Times New Roman" pitchFamily="18" charset="0"/>
                <a:cs typeface="Times New Roman" pitchFamily="18" charset="0"/>
              </a:rPr>
              <a:t>В воде озер тундры преобладают ионы НСО</a:t>
            </a:r>
            <a:r>
              <a:rPr lang="ru-RU" sz="2800" baseline="-30000" dirty="0" smtClean="0">
                <a:solidFill>
                  <a:srgbClr val="000000"/>
                </a:solidFill>
                <a:latin typeface="Times New Roman" pitchFamily="18" charset="0"/>
                <a:ea typeface="Times New Roman" pitchFamily="18" charset="0"/>
                <a:cs typeface="Times New Roman" pitchFamily="18" charset="0"/>
              </a:rPr>
              <a:t>3</a:t>
            </a:r>
            <a:r>
              <a:rPr lang="ru-RU" sz="2800" baseline="30000" dirty="0" smtClean="0">
                <a:solidFill>
                  <a:srgbClr val="000000"/>
                </a:solidFill>
                <a:latin typeface="Times New Roman" pitchFamily="18" charset="0"/>
                <a:ea typeface="Times New Roman" pitchFamily="18" charset="0"/>
                <a:cs typeface="Times New Roman" pitchFamily="18" charset="0"/>
              </a:rPr>
              <a:t>-</a:t>
            </a:r>
            <a:r>
              <a:rPr lang="ru-RU" sz="2800" dirty="0" smtClean="0">
                <a:solidFill>
                  <a:srgbClr val="000000"/>
                </a:solidFill>
                <a:latin typeface="Times New Roman" pitchFamily="18" charset="0"/>
                <a:ea typeface="Times New Roman" pitchFamily="18" charset="0"/>
                <a:cs typeface="Times New Roman" pitchFamily="18" charset="0"/>
              </a:rPr>
              <a:t> и </a:t>
            </a:r>
            <a:r>
              <a:rPr lang="en-US" sz="2800" dirty="0" smtClean="0">
                <a:solidFill>
                  <a:srgbClr val="000000"/>
                </a:solidFill>
                <a:latin typeface="Times New Roman" pitchFamily="18" charset="0"/>
                <a:ea typeface="Times New Roman" pitchFamily="18" charset="0"/>
                <a:cs typeface="Times New Roman" pitchFamily="18" charset="0"/>
              </a:rPr>
              <a:t>Si </a:t>
            </a:r>
            <a:r>
              <a:rPr lang="ru-RU" sz="2800" baseline="30000" dirty="0" smtClean="0">
                <a:solidFill>
                  <a:srgbClr val="000000"/>
                </a:solidFill>
                <a:latin typeface="Times New Roman" pitchFamily="18" charset="0"/>
                <a:ea typeface="Times New Roman" pitchFamily="18" charset="0"/>
                <a:cs typeface="Times New Roman" pitchFamily="18" charset="0"/>
              </a:rPr>
              <a:t>+</a:t>
            </a:r>
          </a:p>
          <a:p>
            <a:pPr marL="0" lvl="0" indent="0" fontAlgn="base">
              <a:spcBef>
                <a:spcPct val="0"/>
              </a:spcBef>
              <a:spcAft>
                <a:spcPct val="0"/>
              </a:spcAft>
              <a:buClrTx/>
              <a:buSzTx/>
              <a:buNone/>
            </a:pPr>
            <a:endParaRPr lang="ru-RU" sz="2800" baseline="30000" dirty="0" smtClean="0">
              <a:solidFill>
                <a:srgbClr val="000000"/>
              </a:solidFill>
              <a:latin typeface="Times New Roman" pitchFamily="18" charset="0"/>
              <a:cs typeface="Times New Roman" pitchFamily="18" charset="0"/>
            </a:endParaRPr>
          </a:p>
          <a:p>
            <a:pPr marL="0" lvl="0" indent="0" fontAlgn="base">
              <a:spcBef>
                <a:spcPct val="0"/>
              </a:spcBef>
              <a:spcAft>
                <a:spcPct val="0"/>
              </a:spcAft>
              <a:buClrTx/>
              <a:buSzTx/>
              <a:buNone/>
            </a:pPr>
            <a:endParaRPr lang="ru-RU" sz="2800" baseline="30000" dirty="0" smtClean="0">
              <a:solidFill>
                <a:srgbClr val="000000"/>
              </a:solidFill>
              <a:latin typeface="Times New Roman" pitchFamily="18" charset="0"/>
              <a:cs typeface="Times New Roman" pitchFamily="18" charset="0"/>
            </a:endParaRPr>
          </a:p>
          <a:p>
            <a:pPr marL="0" lvl="0" indent="0" fontAlgn="base">
              <a:spcBef>
                <a:spcPct val="0"/>
              </a:spcBef>
              <a:spcAft>
                <a:spcPct val="0"/>
              </a:spcAft>
              <a:buClrTx/>
              <a:buSzTx/>
              <a:buNone/>
            </a:pPr>
            <a:endParaRPr lang="ru-RU" sz="2800" baseline="30000" dirty="0" smtClean="0">
              <a:solidFill>
                <a:srgbClr val="000000"/>
              </a:solidFill>
              <a:latin typeface="Times New Roman" pitchFamily="18" charset="0"/>
              <a:cs typeface="Times New Roman" pitchFamily="18" charset="0"/>
            </a:endParaRPr>
          </a:p>
          <a:p>
            <a:pPr marL="0" lvl="0" indent="0" fontAlgn="base">
              <a:spcBef>
                <a:spcPct val="0"/>
              </a:spcBef>
              <a:spcAft>
                <a:spcPct val="0"/>
              </a:spcAft>
              <a:buClrTx/>
              <a:buSzTx/>
              <a:buNone/>
            </a:pPr>
            <a:endParaRPr lang="ru-RU" sz="2800" dirty="0" smtClean="0">
              <a:latin typeface="Times New Roman" pitchFamily="18" charset="0"/>
              <a:cs typeface="Times New Roman" pitchFamily="18" charset="0"/>
            </a:endParaRPr>
          </a:p>
          <a:p>
            <a:pPr marL="0" lvl="0" indent="0" eaLnBrk="0" fontAlgn="base" hangingPunct="0">
              <a:spcBef>
                <a:spcPct val="0"/>
              </a:spcBef>
              <a:spcAft>
                <a:spcPct val="0"/>
              </a:spcAft>
              <a:buClrTx/>
              <a:buSzTx/>
              <a:buNone/>
            </a:pPr>
            <a:endParaRPr lang="ru-RU" sz="2800" dirty="0" smtClean="0">
              <a:solidFill>
                <a:srgbClr val="000000"/>
              </a:solidFill>
              <a:latin typeface="Times New Roman" pitchFamily="18" charset="0"/>
              <a:ea typeface="Times New Roman" pitchFamily="18" charset="0"/>
              <a:cs typeface="Times New Roman" pitchFamily="18" charset="0"/>
            </a:endParaRPr>
          </a:p>
          <a:p>
            <a:pPr marL="0" lvl="0" indent="0" eaLnBrk="0" fontAlgn="base" hangingPunct="0">
              <a:spcBef>
                <a:spcPct val="0"/>
              </a:spcBef>
              <a:spcAft>
                <a:spcPct val="0"/>
              </a:spcAft>
              <a:buClrTx/>
              <a:buSzTx/>
              <a:buNone/>
            </a:pPr>
            <a:endParaRPr lang="ru-RU" sz="2800" dirty="0" smtClean="0">
              <a:solidFill>
                <a:srgbClr val="000000"/>
              </a:solidFill>
              <a:latin typeface="Times New Roman" pitchFamily="18" charset="0"/>
              <a:ea typeface="Times New Roman" pitchFamily="18" charset="0"/>
              <a:cs typeface="Times New Roman" pitchFamily="18" charset="0"/>
            </a:endParaRPr>
          </a:p>
          <a:p>
            <a:pPr marL="0" lvl="0" indent="0" eaLnBrk="0" fontAlgn="base" hangingPunct="0">
              <a:spcBef>
                <a:spcPct val="0"/>
              </a:spcBef>
              <a:spcAft>
                <a:spcPct val="0"/>
              </a:spcAft>
              <a:buClrTx/>
              <a:buSzTx/>
              <a:buNone/>
            </a:pPr>
            <a:endParaRPr lang="ru-RU" sz="2800" dirty="0" smtClean="0">
              <a:solidFill>
                <a:srgbClr val="000000"/>
              </a:solidFill>
              <a:latin typeface="Times New Roman" pitchFamily="18" charset="0"/>
              <a:ea typeface="Times New Roman" pitchFamily="18" charset="0"/>
              <a:cs typeface="Times New Roman" pitchFamily="18" charset="0"/>
            </a:endParaRPr>
          </a:p>
          <a:p>
            <a:pPr indent="274320" algn="just">
              <a:buNone/>
            </a:pPr>
            <a:endParaRPr lang="ru-RU" sz="2400" dirty="0">
              <a:latin typeface="Times New Roman" pitchFamily="18" charset="0"/>
              <a:cs typeface="Times New Roman" pitchFamily="18" charset="0"/>
            </a:endParaRPr>
          </a:p>
        </p:txBody>
      </p:sp>
      <p:sp>
        <p:nvSpPr>
          <p:cNvPr id="102401" name="Rectangle 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2405" name="Picture 5"/>
          <p:cNvPicPr>
            <a:picLocks noChangeAspect="1" noChangeArrowheads="1"/>
          </p:cNvPicPr>
          <p:nvPr/>
        </p:nvPicPr>
        <p:blipFill>
          <a:blip r:embed="rId3"/>
          <a:srcRect/>
          <a:stretch>
            <a:fillRect/>
          </a:stretch>
        </p:blipFill>
        <p:spPr bwMode="auto">
          <a:xfrm>
            <a:off x="4500562" y="3071810"/>
            <a:ext cx="4439116" cy="3552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357422" y="500042"/>
            <a:ext cx="5586336" cy="954107"/>
          </a:xfrm>
          <a:prstGeom prst="rect">
            <a:avLst/>
          </a:prstGeom>
        </p:spPr>
        <p:txBody>
          <a:bodyPr wrap="none">
            <a:spAutoFit/>
          </a:bodyPr>
          <a:lstStyle/>
          <a:p>
            <a:pPr algn="ctr"/>
            <a:r>
              <a:rPr lang="ru-RU" sz="2800" dirty="0" smtClean="0">
                <a:latin typeface="Times New Roman" pitchFamily="18" charset="0"/>
                <a:cs typeface="Times New Roman" pitchFamily="18" charset="0"/>
              </a:rPr>
              <a:t>В озерах лесной зоны преобладают</a:t>
            </a:r>
          </a:p>
          <a:p>
            <a:pPr algn="ctr"/>
            <a:r>
              <a:rPr lang="ru-RU" sz="2800" dirty="0" smtClean="0">
                <a:latin typeface="Times New Roman" pitchFamily="18" charset="0"/>
                <a:cs typeface="Times New Roman" pitchFamily="18" charset="0"/>
              </a:rPr>
              <a:t> НСО</a:t>
            </a:r>
            <a:r>
              <a:rPr lang="ru-RU" sz="2800" baseline="-25000" dirty="0" smtClean="0">
                <a:latin typeface="Times New Roman" pitchFamily="18" charset="0"/>
                <a:cs typeface="Times New Roman" pitchFamily="18" charset="0"/>
              </a:rPr>
              <a:t>3</a:t>
            </a:r>
            <a:r>
              <a:rPr lang="ru-RU" sz="2800" baseline="300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и Са</a:t>
            </a:r>
            <a:r>
              <a:rPr lang="ru-RU" sz="2800" baseline="300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101378" name="Picture 2"/>
          <p:cNvPicPr>
            <a:picLocks noGrp="1" noChangeAspect="1" noChangeArrowheads="1"/>
          </p:cNvPicPr>
          <p:nvPr>
            <p:ph idx="1"/>
          </p:nvPr>
        </p:nvPicPr>
        <p:blipFill>
          <a:blip r:embed="rId2"/>
          <a:srcRect/>
          <a:stretch>
            <a:fillRect/>
          </a:stretch>
        </p:blipFill>
        <p:spPr bwMode="auto">
          <a:xfrm>
            <a:off x="642910" y="1857364"/>
            <a:ext cx="4071966" cy="4223211"/>
          </a:xfrm>
          <a:prstGeom prst="rect">
            <a:avLst/>
          </a:prstGeom>
          <a:noFill/>
          <a:ln w="9525">
            <a:noFill/>
            <a:miter lim="800000"/>
            <a:headEnd/>
            <a:tailEnd/>
          </a:ln>
          <a:effectLst/>
        </p:spPr>
      </p:pic>
      <p:pic>
        <p:nvPicPr>
          <p:cNvPr id="101379" name="Picture 3"/>
          <p:cNvPicPr>
            <a:picLocks noChangeAspect="1" noChangeArrowheads="1"/>
          </p:cNvPicPr>
          <p:nvPr/>
        </p:nvPicPr>
        <p:blipFill>
          <a:blip r:embed="rId3"/>
          <a:srcRect t="5913"/>
          <a:stretch>
            <a:fillRect/>
          </a:stretch>
        </p:blipFill>
        <p:spPr bwMode="auto">
          <a:xfrm>
            <a:off x="4687151" y="2357430"/>
            <a:ext cx="4456849"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Autofit/>
          </a:bodyPr>
          <a:lstStyle/>
          <a:p>
            <a:pPr algn="ctr"/>
            <a:r>
              <a:rPr lang="ru-RU" sz="2400" dirty="0" smtClean="0"/>
              <a:t/>
            </a:r>
            <a:br>
              <a:rPr lang="ru-RU" sz="2400" dirty="0" smtClean="0"/>
            </a:br>
            <a:endParaRPr lang="ru-RU" sz="2400" b="1" dirty="0" smtClean="0">
              <a:latin typeface="Times New Roman" pitchFamily="18" charset="0"/>
              <a:cs typeface="Times New Roman" pitchFamily="18" charset="0"/>
            </a:endParaRPr>
          </a:p>
        </p:txBody>
      </p:sp>
      <p:sp>
        <p:nvSpPr>
          <p:cNvPr id="8193" name="Rectangle 1"/>
          <p:cNvSpPr>
            <a:spLocks noChangeArrowheads="1"/>
          </p:cNvSpPr>
          <p:nvPr/>
        </p:nvSpPr>
        <p:spPr bwMode="auto">
          <a:xfrm>
            <a:off x="1500166" y="1071546"/>
            <a:ext cx="8001056"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1571604" y="428605"/>
            <a:ext cx="5500694" cy="830997"/>
          </a:xfrm>
          <a:prstGeom prst="rect">
            <a:avLst/>
          </a:prstGeom>
        </p:spPr>
        <p:txBody>
          <a:bodyPr wrap="square">
            <a:spAutoFit/>
          </a:bodyPr>
          <a:lstStyle/>
          <a:p>
            <a:pPr algn="ctr"/>
            <a:r>
              <a:rPr lang="ru-RU" sz="2400" b="1" dirty="0" smtClean="0">
                <a:latin typeface="Times New Roman" pitchFamily="18" charset="0"/>
                <a:cs typeface="Times New Roman" pitchFamily="18" charset="0"/>
              </a:rPr>
              <a:t>В озерах степной зоны – </a:t>
            </a:r>
          </a:p>
          <a:p>
            <a:pPr algn="ctr"/>
            <a:r>
              <a:rPr lang="en-US" sz="2400" b="1" dirty="0" smtClean="0">
                <a:latin typeface="Times New Roman" pitchFamily="18" charset="0"/>
                <a:cs typeface="Times New Roman" pitchFamily="18" charset="0"/>
              </a:rPr>
              <a:t>S</a:t>
            </a:r>
            <a:r>
              <a:rPr lang="ru-RU" sz="2400" b="1" dirty="0" smtClean="0">
                <a:latin typeface="Times New Roman" pitchFamily="18" charset="0"/>
                <a:cs typeface="Times New Roman" pitchFamily="18" charset="0"/>
              </a:rPr>
              <a:t>О</a:t>
            </a:r>
            <a:r>
              <a:rPr lang="ru-RU" sz="2400" b="1" baseline="-25000" dirty="0" smtClean="0">
                <a:latin typeface="Times New Roman" pitchFamily="18" charset="0"/>
                <a:cs typeface="Times New Roman" pitchFamily="18" charset="0"/>
              </a:rPr>
              <a:t>4</a:t>
            </a:r>
            <a:r>
              <a:rPr lang="ru-RU" sz="2400" b="1" baseline="30000" dirty="0" smtClean="0">
                <a:latin typeface="Times New Roman" pitchFamily="18" charset="0"/>
                <a:cs typeface="Times New Roman" pitchFamily="18" charset="0"/>
              </a:rPr>
              <a:t>2-</a:t>
            </a:r>
            <a:r>
              <a:rPr lang="ru-RU" sz="2400" b="1" dirty="0" smtClean="0">
                <a:latin typeface="Times New Roman" pitchFamily="18" charset="0"/>
                <a:cs typeface="Times New Roman" pitchFamily="18" charset="0"/>
              </a:rPr>
              <a:t>, НСО</a:t>
            </a:r>
            <a:r>
              <a:rPr lang="ru-RU" sz="2400" b="1" baseline="-25000" dirty="0" smtClean="0">
                <a:latin typeface="Times New Roman" pitchFamily="18" charset="0"/>
                <a:cs typeface="Times New Roman" pitchFamily="18" charset="0"/>
              </a:rPr>
              <a:t>3</a:t>
            </a:r>
            <a:r>
              <a:rPr lang="ru-RU" sz="2400" b="1" baseline="30000" dirty="0" smtClean="0">
                <a:latin typeface="Times New Roman" pitchFamily="18" charset="0"/>
                <a:cs typeface="Times New Roman" pitchFamily="18" charset="0"/>
              </a:rPr>
              <a:t>-</a:t>
            </a: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N</a:t>
            </a:r>
            <a:r>
              <a:rPr lang="ru-RU" sz="2400" b="1" dirty="0" err="1" smtClean="0">
                <a:latin typeface="Times New Roman" pitchFamily="18" charset="0"/>
                <a:cs typeface="Times New Roman" pitchFamily="18" charset="0"/>
              </a:rPr>
              <a:t>а</a:t>
            </a:r>
            <a:r>
              <a:rPr lang="ru-RU" sz="2400" b="1" baseline="30000" dirty="0" err="1" smtClean="0">
                <a:latin typeface="Times New Roman" pitchFamily="18" charset="0"/>
                <a:cs typeface="Times New Roman" pitchFamily="18" charset="0"/>
              </a:rPr>
              <a:t>+</a:t>
            </a:r>
            <a:r>
              <a:rPr lang="ru-RU" sz="2400" b="1" dirty="0" smtClean="0">
                <a:latin typeface="Times New Roman" pitchFamily="18" charset="0"/>
                <a:cs typeface="Times New Roman" pitchFamily="18" charset="0"/>
              </a:rPr>
              <a:t> и К</a:t>
            </a:r>
            <a:r>
              <a:rPr lang="ru-RU" sz="2400" b="1" baseline="30000"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pic>
        <p:nvPicPr>
          <p:cNvPr id="100353" name="Picture 1"/>
          <p:cNvPicPr>
            <a:picLocks noChangeAspect="1" noChangeArrowheads="1"/>
          </p:cNvPicPr>
          <p:nvPr/>
        </p:nvPicPr>
        <p:blipFill>
          <a:blip r:embed="rId2"/>
          <a:srcRect b="7624"/>
          <a:stretch>
            <a:fillRect/>
          </a:stretch>
        </p:blipFill>
        <p:spPr bwMode="auto">
          <a:xfrm>
            <a:off x="357158" y="1214422"/>
            <a:ext cx="4738697" cy="3286148"/>
          </a:xfrm>
          <a:prstGeom prst="rect">
            <a:avLst/>
          </a:prstGeom>
          <a:noFill/>
          <a:ln w="9525">
            <a:noFill/>
            <a:miter lim="800000"/>
            <a:headEnd/>
            <a:tailEnd/>
          </a:ln>
          <a:effectLst/>
        </p:spPr>
      </p:pic>
      <p:pic>
        <p:nvPicPr>
          <p:cNvPr id="100354" name="Picture 2"/>
          <p:cNvPicPr>
            <a:picLocks noChangeAspect="1" noChangeArrowheads="1"/>
          </p:cNvPicPr>
          <p:nvPr/>
        </p:nvPicPr>
        <p:blipFill>
          <a:blip r:embed="rId3"/>
          <a:srcRect/>
          <a:stretch>
            <a:fillRect/>
          </a:stretch>
        </p:blipFill>
        <p:spPr bwMode="auto">
          <a:xfrm>
            <a:off x="3856184" y="3500438"/>
            <a:ext cx="4886970"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71670" y="428604"/>
            <a:ext cx="5279010" cy="584775"/>
          </a:xfrm>
          <a:prstGeom prst="rect">
            <a:avLst/>
          </a:prstGeom>
        </p:spPr>
        <p:txBody>
          <a:bodyPr wrap="none">
            <a:spAutoFit/>
          </a:bodyPr>
          <a:lstStyle/>
          <a:p>
            <a:pPr algn="ctr"/>
            <a:r>
              <a:rPr lang="ru-RU" sz="3200" dirty="0" smtClean="0">
                <a:latin typeface="Times New Roman" pitchFamily="18" charset="0"/>
                <a:cs typeface="Times New Roman" pitchFamily="18" charset="0"/>
              </a:rPr>
              <a:t>В озерах пустыни - С1</a:t>
            </a:r>
            <a:r>
              <a:rPr lang="ru-RU" sz="3200" baseline="30000"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 и </a:t>
            </a:r>
            <a:r>
              <a:rPr lang="en-US" sz="3200" dirty="0" smtClean="0">
                <a:latin typeface="Times New Roman" pitchFamily="18" charset="0"/>
                <a:cs typeface="Times New Roman" pitchFamily="18" charset="0"/>
              </a:rPr>
              <a:t>Na</a:t>
            </a:r>
            <a:r>
              <a:rPr lang="ru-RU" sz="3200" baseline="300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99329" name="Picture 1"/>
          <p:cNvPicPr>
            <a:picLocks noChangeAspect="1" noChangeArrowheads="1"/>
          </p:cNvPicPr>
          <p:nvPr/>
        </p:nvPicPr>
        <p:blipFill>
          <a:blip r:embed="rId2"/>
          <a:srcRect t="14204"/>
          <a:stretch>
            <a:fillRect/>
          </a:stretch>
        </p:blipFill>
        <p:spPr bwMode="auto">
          <a:xfrm>
            <a:off x="1643042" y="1142984"/>
            <a:ext cx="6383647" cy="43815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1357290" y="214290"/>
            <a:ext cx="6562822" cy="461665"/>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Гидробиологическая классификация озер</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Схема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071670" y="500042"/>
            <a:ext cx="52864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200" b="1" dirty="0" smtClean="0">
                <a:solidFill>
                  <a:schemeClr val="accent3">
                    <a:lumMod val="75000"/>
                  </a:schemeClr>
                </a:solidFill>
                <a:latin typeface="Times New Roman" pitchFamily="18" charset="0"/>
                <a:cs typeface="Times New Roman" pitchFamily="18" charset="0"/>
              </a:rPr>
              <a:t>Олиготрофные озера</a:t>
            </a:r>
            <a:endParaRPr lang="ru-RU" sz="3200" b="1" dirty="0">
              <a:solidFill>
                <a:schemeClr val="accent3">
                  <a:lumMod val="75000"/>
                </a:schemeClr>
              </a:solidFill>
              <a:latin typeface="Times New Roman" pitchFamily="18" charset="0"/>
              <a:cs typeface="Times New Roman" pitchFamily="18" charset="0"/>
            </a:endParaRPr>
          </a:p>
        </p:txBody>
      </p:sp>
      <p:sp>
        <p:nvSpPr>
          <p:cNvPr id="6" name="Прямоугольник 5"/>
          <p:cNvSpPr/>
          <p:nvPr/>
        </p:nvSpPr>
        <p:spPr>
          <a:xfrm>
            <a:off x="428596" y="1142984"/>
            <a:ext cx="8072494" cy="4524315"/>
          </a:xfrm>
          <a:prstGeom prst="rect">
            <a:avLst/>
          </a:prstGeom>
        </p:spPr>
        <p:txBody>
          <a:bodyPr wrap="square">
            <a:spAutoFit/>
          </a:bodyPr>
          <a:lstStyle/>
          <a:p>
            <a:pPr algn="just"/>
            <a:r>
              <a:rPr lang="ru-RU" sz="3200" b="1" dirty="0" smtClean="0">
                <a:latin typeface="Times New Roman" pitchFamily="18" charset="0"/>
                <a:cs typeface="Times New Roman" pitchFamily="18" charset="0"/>
              </a:rPr>
              <a:t>Характеризуются большими или средними глубинами, значительной массой воды ниже слоя температурного скачка, большой прозрачностью, цветом воды от синего до зеленого, постепенным падением содержания кислорода ко дну, вблизи которого вода всегда содержит значительные количества О</a:t>
            </a:r>
            <a:r>
              <a:rPr lang="ru-RU" sz="3200" b="1" baseline="-25000" dirty="0" smtClean="0">
                <a:latin typeface="Times New Roman" pitchFamily="18" charset="0"/>
                <a:cs typeface="Times New Roman" pitchFamily="18" charset="0"/>
              </a:rPr>
              <a:t>2</a:t>
            </a:r>
            <a:r>
              <a:rPr lang="ru-RU" sz="3200" b="1" dirty="0" smtClean="0">
                <a:latin typeface="Times New Roman" pitchFamily="18" charset="0"/>
                <a:cs typeface="Times New Roman" pitchFamily="18" charset="0"/>
              </a:rPr>
              <a:t> (не менее 60- 70% содержания его на поверхности)</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2286016"/>
          </a:xfrm>
        </p:spPr>
        <p:txBody>
          <a:bodyPr>
            <a:normAutofit/>
          </a:bodyPr>
          <a:lstStyle/>
          <a:p>
            <a:pPr algn="ctr"/>
            <a:r>
              <a:rPr lang="ru-RU" b="1" dirty="0" err="1" smtClean="0"/>
              <a:t>Эвтрофные</a:t>
            </a:r>
            <a:r>
              <a:rPr lang="ru-RU" b="1" dirty="0" smtClean="0"/>
              <a:t> озера</a:t>
            </a:r>
            <a:r>
              <a:rPr lang="ru-RU" dirty="0" smtClean="0"/>
              <a:t/>
            </a:r>
            <a:br>
              <a:rPr lang="ru-RU" dirty="0" smtClean="0"/>
            </a:br>
            <a:r>
              <a:rPr lang="ru-RU" dirty="0" smtClean="0"/>
              <a:t/>
            </a:r>
            <a:br>
              <a:rPr lang="ru-RU" dirty="0" smtClean="0"/>
            </a:br>
            <a:endParaRPr lang="ru-RU" dirty="0"/>
          </a:p>
        </p:txBody>
      </p:sp>
      <p:sp>
        <p:nvSpPr>
          <p:cNvPr id="4097" name="Rectangle 1"/>
          <p:cNvSpPr>
            <a:spLocks noChangeArrowheads="1"/>
          </p:cNvSpPr>
          <p:nvPr/>
        </p:nvSpPr>
        <p:spPr bwMode="auto">
          <a:xfrm>
            <a:off x="214282" y="1142984"/>
            <a:ext cx="881420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3600" b="1" dirty="0" smtClean="0">
                <a:latin typeface="Times New Roman" pitchFamily="18" charset="0"/>
                <a:cs typeface="Times New Roman" pitchFamily="18" charset="0"/>
              </a:rPr>
              <a:t>Отличаются небольшой глубиной (слой ниже температурного скачка очень невелик), они хорошо благодаря этому прогреваются, прозрачность воды в них невелика, цвет воды - от зеленого до бурого, дно устлано органическим илом. Содержание кислорода резко падает ко дну, где он часто исчезает</a:t>
            </a:r>
            <a:endPar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2"/>
          <a:srcRect/>
          <a:stretch>
            <a:fillRect/>
          </a:stretch>
        </p:blipFill>
        <p:spPr bwMode="auto">
          <a:xfrm>
            <a:off x="2714612" y="285728"/>
            <a:ext cx="4275726" cy="6357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8229600" cy="6215106"/>
          </a:xfrm>
        </p:spPr>
        <p:txBody>
          <a:bodyPr>
            <a:normAutofit/>
          </a:bodyPr>
          <a:lstStyle/>
          <a:p>
            <a:pPr algn="just">
              <a:buNone/>
            </a:pPr>
            <a:r>
              <a:rPr lang="ru-RU" b="1" dirty="0" smtClean="0">
                <a:latin typeface="Times New Roman" pitchFamily="18" charset="0"/>
                <a:cs typeface="Times New Roman" pitchFamily="18" charset="0"/>
              </a:rPr>
              <a:t>Вопросы:</a:t>
            </a:r>
          </a:p>
          <a:p>
            <a:pPr marL="514350" indent="-514350" algn="just">
              <a:buAutoNum type="arabicPeriod"/>
            </a:pPr>
            <a:r>
              <a:rPr lang="ru-RU" b="1" dirty="0" smtClean="0">
                <a:latin typeface="Times New Roman" pitchFamily="18" charset="0"/>
                <a:cs typeface="Times New Roman" pitchFamily="18" charset="0"/>
              </a:rPr>
              <a:t>Термический режим озер</a:t>
            </a:r>
          </a:p>
          <a:p>
            <a:pPr marL="514350" indent="-514350" algn="just">
              <a:buAutoNum type="arabicPeriod"/>
            </a:pPr>
            <a:r>
              <a:rPr lang="ru-RU" b="1" dirty="0" smtClean="0">
                <a:latin typeface="Times New Roman" pitchFamily="18" charset="0"/>
                <a:cs typeface="Times New Roman" pitchFamily="18" charset="0"/>
              </a:rPr>
              <a:t>Водные массы озер</a:t>
            </a:r>
          </a:p>
          <a:p>
            <a:pPr marL="514350" indent="-514350" algn="just">
              <a:buAutoNum type="arabicPeriod"/>
            </a:pPr>
            <a:r>
              <a:rPr lang="ru-RU" b="1" dirty="0" smtClean="0">
                <a:latin typeface="Times New Roman" pitchFamily="18" charset="0"/>
                <a:cs typeface="Times New Roman" pitchFamily="18" charset="0"/>
              </a:rPr>
              <a:t>Ледовые явления в озерах</a:t>
            </a:r>
          </a:p>
          <a:p>
            <a:pPr marL="514350" indent="-514350" algn="just">
              <a:buAutoNum type="arabicPeriod"/>
            </a:pPr>
            <a:r>
              <a:rPr lang="ru-RU" b="1" dirty="0" smtClean="0">
                <a:latin typeface="Times New Roman" pitchFamily="18" charset="0"/>
                <a:cs typeface="Times New Roman" pitchFamily="18" charset="0"/>
              </a:rPr>
              <a:t>Гидрохимическая характеристика озер</a:t>
            </a:r>
          </a:p>
          <a:p>
            <a:pPr marL="514350" indent="-514350" algn="just">
              <a:buAutoNum type="arabicPeriod"/>
            </a:pPr>
            <a:r>
              <a:rPr lang="ru-RU" b="1" dirty="0" smtClean="0">
                <a:latin typeface="Times New Roman" pitchFamily="18" charset="0"/>
                <a:cs typeface="Times New Roman" pitchFamily="18" charset="0"/>
              </a:rPr>
              <a:t>Гидробиологический режим озер</a:t>
            </a:r>
          </a:p>
          <a:p>
            <a:pPr marL="514350" indent="-514350" algn="just">
              <a:buAutoNum type="arabicPeriod"/>
            </a:pPr>
            <a:r>
              <a:rPr lang="ru-RU" b="1" dirty="0" smtClean="0">
                <a:latin typeface="Times New Roman" pitchFamily="18" charset="0"/>
                <a:cs typeface="Times New Roman" pitchFamily="18" charset="0"/>
              </a:rPr>
              <a:t>Озерные отложения</a:t>
            </a:r>
          </a:p>
          <a:p>
            <a:pPr marL="514350" indent="-514350" algn="just">
              <a:buAutoNum type="arabicPeriod"/>
            </a:pPr>
            <a:endParaRPr lang="ru-RU" b="1" dirty="0" smtClean="0">
              <a:latin typeface="Times New Roman" pitchFamily="18" charset="0"/>
              <a:cs typeface="Times New Roman" pitchFamily="18" charset="0"/>
            </a:endParaRPr>
          </a:p>
          <a:p>
            <a:pPr marL="514350" indent="-514350" algn="just">
              <a:buAutoNum type="arabicPeriod"/>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3">
                    <a:lumMod val="75000"/>
                  </a:schemeClr>
                </a:solidFill>
              </a:rPr>
              <a:t>Дистрофные озера</a:t>
            </a:r>
            <a:endParaRPr lang="ru-RU" b="1" dirty="0">
              <a:solidFill>
                <a:schemeClr val="accent3">
                  <a:lumMod val="75000"/>
                </a:schemeClr>
              </a:solidFill>
            </a:endParaRPr>
          </a:p>
        </p:txBody>
      </p:sp>
      <p:sp>
        <p:nvSpPr>
          <p:cNvPr id="3" name="Содержимое 2"/>
          <p:cNvSpPr>
            <a:spLocks noGrp="1"/>
          </p:cNvSpPr>
          <p:nvPr>
            <p:ph idx="1"/>
          </p:nvPr>
        </p:nvSpPr>
        <p:spPr/>
        <p:txBody>
          <a:bodyPr/>
          <a:lstStyle/>
          <a:p>
            <a:pPr algn="just"/>
            <a:r>
              <a:rPr lang="ru-RU" sz="3600" dirty="0" smtClean="0">
                <a:latin typeface="Times New Roman" pitchFamily="18" charset="0"/>
                <a:cs typeface="Times New Roman" pitchFamily="18" charset="0"/>
              </a:rPr>
              <a:t>отличается малой прозрачностью, желтым или бурым (от большого содержания гуминных веществ) цветом воды. Минерализация воды мала, содержание кислорода пониженное из-за расхода его на окисление органических веществ.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latin typeface="Times New Roman" pitchFamily="18" charset="0"/>
                <a:cs typeface="Times New Roman" pitchFamily="18" charset="0"/>
              </a:rPr>
              <a:t>Сапропели - уплотнившиеся осадки преимущественно органического происхождения</a:t>
            </a:r>
            <a:endParaRPr lang="ru-RU" sz="3200" dirty="0">
              <a:latin typeface="Times New Roman" pitchFamily="18" charset="0"/>
              <a:cs typeface="Times New Roman" pitchFamily="18" charset="0"/>
            </a:endParaRPr>
          </a:p>
        </p:txBody>
      </p:sp>
      <p:pic>
        <p:nvPicPr>
          <p:cNvPr id="115714" name="Picture 2"/>
          <p:cNvPicPr>
            <a:picLocks noChangeAspect="1" noChangeArrowheads="1"/>
          </p:cNvPicPr>
          <p:nvPr/>
        </p:nvPicPr>
        <p:blipFill>
          <a:blip r:embed="rId2"/>
          <a:srcRect/>
          <a:stretch>
            <a:fillRect/>
          </a:stretch>
        </p:blipFill>
        <p:spPr bwMode="auto">
          <a:xfrm>
            <a:off x="214283" y="1500174"/>
            <a:ext cx="4429156" cy="3323944"/>
          </a:xfrm>
          <a:prstGeom prst="rect">
            <a:avLst/>
          </a:prstGeom>
          <a:noFill/>
          <a:ln w="9525">
            <a:noFill/>
            <a:miter lim="800000"/>
            <a:headEnd/>
            <a:tailEnd/>
          </a:ln>
          <a:effectLst/>
        </p:spPr>
      </p:pic>
      <p:pic>
        <p:nvPicPr>
          <p:cNvPr id="115715" name="Picture 3"/>
          <p:cNvPicPr>
            <a:picLocks noChangeAspect="1" noChangeArrowheads="1"/>
          </p:cNvPicPr>
          <p:nvPr/>
        </p:nvPicPr>
        <p:blipFill>
          <a:blip r:embed="rId3"/>
          <a:srcRect/>
          <a:stretch>
            <a:fillRect/>
          </a:stretch>
        </p:blipFill>
        <p:spPr bwMode="auto">
          <a:xfrm>
            <a:off x="5072066" y="3000372"/>
            <a:ext cx="3514725"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latin typeface="Times New Roman" pitchFamily="18" charset="0"/>
                <a:cs typeface="Times New Roman" pitchFamily="18" charset="0"/>
              </a:rPr>
              <a:t>Спасибо за внимание!</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txBody>
          <a:bodyPr>
            <a:normAutofit fontScale="70000" lnSpcReduction="20000"/>
          </a:bodyPr>
          <a:lstStyle/>
          <a:p>
            <a:pPr algn="just"/>
            <a:r>
              <a:rPr lang="ru-RU" b="1" dirty="0" smtClean="0"/>
              <a:t>1. Период весеннего нагревания</a:t>
            </a:r>
            <a:r>
              <a:rPr lang="ru-RU" dirty="0" smtClean="0"/>
              <a:t> начинается перед вскрытием озера при увеличении количества поступающей солнечной радиации. В начальный период фазы, как и зимой, наблюдается обратная стратификация. Температура от поверхности ко дну повышается. Интенсивное вертикальное конвективное перемешивание приводит к выравниванию температуры по вертикали – наступает весенняя гомотермия.</a:t>
            </a:r>
          </a:p>
          <a:p>
            <a:pPr algn="just"/>
            <a:r>
              <a:rPr lang="ru-RU" b="1" dirty="0" smtClean="0"/>
              <a:t>2. В период летнего нагревания </a:t>
            </a:r>
            <a:r>
              <a:rPr lang="ru-RU" dirty="0" smtClean="0"/>
              <a:t>в озере устанавливается прямая температурная стратификация (температура с глубиной падает). увеличивается.</a:t>
            </a:r>
          </a:p>
          <a:p>
            <a:pPr algn="just"/>
            <a:r>
              <a:rPr lang="ru-RU" b="1" dirty="0" smtClean="0"/>
              <a:t>3. Период осеннего охлаждения</a:t>
            </a:r>
            <a:r>
              <a:rPr lang="ru-RU" dirty="0" smtClean="0"/>
              <a:t> начинается с устойчивого преобладания в течение суток теплоотдачи водной поверхностью над поступлением тепла к ней. Первоначально охлаждение происходит в условиях прямой стратификации, затем усиливается перемешивание и устанавливается осенняя гомотермия.</a:t>
            </a:r>
          </a:p>
          <a:p>
            <a:pPr algn="just"/>
            <a:r>
              <a:rPr lang="ru-RU" b="1" dirty="0" smtClean="0"/>
              <a:t>4. Период зимнего охлаждения </a:t>
            </a:r>
            <a:r>
              <a:rPr lang="ru-RU" dirty="0" smtClean="0"/>
              <a:t>начинается с момента установления обратной температурной стратификации. Вода в глубоководной части озера не достигает 0</a:t>
            </a:r>
            <a:r>
              <a:rPr lang="ru-RU" baseline="30000" dirty="0" smtClean="0"/>
              <a:t>0</a:t>
            </a:r>
            <a:r>
              <a:rPr lang="ru-RU" dirty="0" smtClean="0"/>
              <a:t>С и не замерзает.</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581772"/>
          </a:xfrm>
        </p:spPr>
        <p:txBody>
          <a:bodyPr>
            <a:normAutofit fontScale="90000"/>
          </a:bodyPr>
          <a:lstStyle/>
          <a:p>
            <a:pPr algn="ctr"/>
            <a:r>
              <a:rPr lang="ru-RU" dirty="0" smtClean="0">
                <a:latin typeface="Times New Roman" pitchFamily="18" charset="0"/>
                <a:cs typeface="Times New Roman" pitchFamily="18" charset="0"/>
              </a:rPr>
              <a:t>Термическая классификация озер</a:t>
            </a:r>
            <a:endParaRPr lang="ru-RU" dirty="0">
              <a:latin typeface="Times New Roman" pitchFamily="18" charset="0"/>
              <a:cs typeface="Times New Roman" pitchFamily="18" charset="0"/>
            </a:endParaRPr>
          </a:p>
        </p:txBody>
      </p:sp>
      <p:sp>
        <p:nvSpPr>
          <p:cNvPr id="112641" name="Rectangle 1"/>
          <p:cNvSpPr>
            <a:spLocks noChangeArrowheads="1"/>
          </p:cNvSpPr>
          <p:nvPr/>
        </p:nvSpPr>
        <p:spPr bwMode="auto">
          <a:xfrm>
            <a:off x="1000100" y="1142984"/>
            <a:ext cx="7858179" cy="473975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полярные</a:t>
            </a: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температурой в течение сего  года  ниже  4°С, безледоставный период короток.</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субполярные,</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температура поверхности бывает выше 4°С  только летом в течение короткого периода;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умеренные,</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температура поверхности выше 4°С  летом и ниже 4°С  зимой, значительны сезонные колебания;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субтропические,</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температура поверхности всегда выше 4°С, колебания температуры в течение года невелики;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тропические озера,</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температура поверхности воды составляет 20-30°С, годовые колебания незначительны.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p:cNvPicPr>
            <a:picLocks noChangeAspect="1" noChangeArrowheads="1"/>
          </p:cNvPicPr>
          <p:nvPr/>
        </p:nvPicPr>
        <p:blipFill>
          <a:blip r:embed="rId2"/>
          <a:srcRect/>
          <a:stretch>
            <a:fillRect/>
          </a:stretch>
        </p:blipFill>
        <p:spPr bwMode="auto">
          <a:xfrm>
            <a:off x="2571736" y="3071810"/>
            <a:ext cx="4549811" cy="3514729"/>
          </a:xfrm>
          <a:prstGeom prst="rect">
            <a:avLst/>
          </a:prstGeom>
          <a:noFill/>
          <a:ln w="9525">
            <a:noFill/>
            <a:miter lim="800000"/>
            <a:headEnd/>
            <a:tailEnd/>
          </a:ln>
          <a:effectLst/>
        </p:spPr>
      </p:pic>
      <p:sp>
        <p:nvSpPr>
          <p:cNvPr id="2" name="Заголовок 1"/>
          <p:cNvSpPr>
            <a:spLocks noGrp="1"/>
          </p:cNvSpPr>
          <p:nvPr>
            <p:ph type="title"/>
          </p:nvPr>
        </p:nvSpPr>
        <p:spPr>
          <a:xfrm>
            <a:off x="457200" y="704088"/>
            <a:ext cx="8229600" cy="653210"/>
          </a:xfrm>
        </p:spPr>
        <p:txBody>
          <a:bodyPr>
            <a:noAutofit/>
          </a:bodyPr>
          <a:lstStyle/>
          <a:p>
            <a:pPr algn="ctr"/>
            <a:r>
              <a:rPr lang="ru-RU" sz="4000" dirty="0" smtClean="0">
                <a:latin typeface="Times New Roman" pitchFamily="18" charset="0"/>
                <a:cs typeface="Times New Roman" pitchFamily="18" charset="0"/>
              </a:rPr>
              <a:t>2. Водные массы озер</a:t>
            </a:r>
            <a:endParaRPr lang="ru-RU" sz="4000" dirty="0">
              <a:latin typeface="Times New Roman" pitchFamily="18" charset="0"/>
              <a:cs typeface="Times New Roman" pitchFamily="18" charset="0"/>
            </a:endParaRPr>
          </a:p>
        </p:txBody>
      </p:sp>
      <p:sp>
        <p:nvSpPr>
          <p:cNvPr id="5" name="Прямоугольник 4"/>
          <p:cNvSpPr/>
          <p:nvPr/>
        </p:nvSpPr>
        <p:spPr>
          <a:xfrm>
            <a:off x="1214414" y="1428736"/>
            <a:ext cx="7643866" cy="2308324"/>
          </a:xfrm>
          <a:prstGeom prst="rect">
            <a:avLst/>
          </a:prstGeom>
        </p:spPr>
        <p:txBody>
          <a:bodyPr wrap="square">
            <a:spAutoFit/>
          </a:bodyPr>
          <a:lstStyle/>
          <a:p>
            <a:pPr algn="just"/>
            <a:r>
              <a:rPr lang="ru-RU" sz="2400" dirty="0" smtClean="0">
                <a:solidFill>
                  <a:srgbClr val="FF0000"/>
                </a:solidFill>
                <a:latin typeface="Times New Roman" pitchFamily="18" charset="0"/>
                <a:cs typeface="Times New Roman" pitchFamily="18" charset="0"/>
              </a:rPr>
              <a:t>Водные массы </a:t>
            </a:r>
            <a:r>
              <a:rPr lang="ru-RU" sz="2400" dirty="0" smtClean="0">
                <a:latin typeface="Times New Roman" pitchFamily="18" charset="0"/>
                <a:cs typeface="Times New Roman" pitchFamily="18" charset="0"/>
              </a:rPr>
              <a:t>- большие объемы воды, сформировавшиеся в течение длительного периода времени и характеризующиеся более или менее однородными физическими, химическими и биологическими свойствами. </a:t>
            </a:r>
          </a:p>
          <a:p>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dirty="0" smtClean="0"/>
              <a:t>Водные массы</a:t>
            </a:r>
            <a:endParaRPr lang="ru-RU" dirty="0"/>
          </a:p>
        </p:txBody>
      </p:sp>
      <p:sp>
        <p:nvSpPr>
          <p:cNvPr id="7" name="Содержимое 6"/>
          <p:cNvSpPr>
            <a:spLocks noGrp="1"/>
          </p:cNvSpPr>
          <p:nvPr>
            <p:ph sz="half" idx="1"/>
          </p:nvPr>
        </p:nvSpPr>
        <p:spPr/>
        <p:txBody>
          <a:bodyPr/>
          <a:lstStyle/>
          <a:p>
            <a:pPr algn="ctr"/>
            <a:r>
              <a:rPr lang="ru-RU" b="1" dirty="0" smtClean="0">
                <a:solidFill>
                  <a:srgbClr val="FF0000"/>
                </a:solidFill>
                <a:latin typeface="Times New Roman" pitchFamily="18" charset="0"/>
                <a:cs typeface="Times New Roman" pitchFamily="18" charset="0"/>
              </a:rPr>
              <a:t>Первичные</a:t>
            </a:r>
          </a:p>
          <a:p>
            <a:pPr algn="ctr">
              <a:buNone/>
            </a:pPr>
            <a:r>
              <a:rPr lang="ru-RU" dirty="0" smtClean="0">
                <a:latin typeface="Times New Roman" pitchFamily="18" charset="0"/>
                <a:cs typeface="Times New Roman" pitchFamily="18" charset="0"/>
              </a:rPr>
              <a:t>формируются </a:t>
            </a:r>
          </a:p>
          <a:p>
            <a:pPr algn="ctr">
              <a:buNone/>
            </a:pPr>
            <a:r>
              <a:rPr lang="ru-RU" dirty="0" smtClean="0">
                <a:latin typeface="Times New Roman" pitchFamily="18" charset="0"/>
                <a:cs typeface="Times New Roman" pitchFamily="18" charset="0"/>
              </a:rPr>
              <a:t>на водосборах и поступают в водоемы в виде речного стока. </a:t>
            </a:r>
            <a:endParaRPr lang="ru-RU" b="1" dirty="0">
              <a:solidFill>
                <a:srgbClr val="FF0000"/>
              </a:solidFill>
              <a:latin typeface="Times New Roman" pitchFamily="18" charset="0"/>
              <a:cs typeface="Times New Roman" pitchFamily="18" charset="0"/>
            </a:endParaRPr>
          </a:p>
        </p:txBody>
      </p:sp>
      <p:sp>
        <p:nvSpPr>
          <p:cNvPr id="8" name="Содержимое 7"/>
          <p:cNvSpPr>
            <a:spLocks noGrp="1"/>
          </p:cNvSpPr>
          <p:nvPr>
            <p:ph sz="half" idx="2"/>
          </p:nvPr>
        </p:nvSpPr>
        <p:spPr/>
        <p:txBody>
          <a:bodyPr/>
          <a:lstStyle/>
          <a:p>
            <a:pPr algn="ctr"/>
            <a:r>
              <a:rPr lang="ru-RU" b="1" dirty="0" smtClean="0">
                <a:solidFill>
                  <a:srgbClr val="FF0000"/>
                </a:solidFill>
                <a:latin typeface="Times New Roman" pitchFamily="18" charset="0"/>
                <a:cs typeface="Times New Roman" pitchFamily="18" charset="0"/>
              </a:rPr>
              <a:t>Основные</a:t>
            </a:r>
          </a:p>
          <a:p>
            <a:pPr algn="ctr">
              <a:buNone/>
            </a:pPr>
            <a:r>
              <a:rPr lang="ru-RU" dirty="0" smtClean="0">
                <a:latin typeface="Times New Roman" pitchFamily="18" charset="0"/>
                <a:cs typeface="Times New Roman" pitchFamily="18" charset="0"/>
              </a:rPr>
              <a:t>формируются в самих водоемах</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14290"/>
            <a:ext cx="7543824" cy="653210"/>
          </a:xfrm>
        </p:spPr>
        <p:txBody>
          <a:bodyPr>
            <a:noAutofit/>
          </a:bodyPr>
          <a:lstStyle/>
          <a:p>
            <a:pPr algn="ctr"/>
            <a:r>
              <a:rPr lang="ru-RU" sz="4400" dirty="0" smtClean="0">
                <a:latin typeface="Times New Roman" pitchFamily="18" charset="0"/>
                <a:cs typeface="Times New Roman" pitchFamily="18" charset="0"/>
              </a:rPr>
              <a:t>Водные массы</a:t>
            </a:r>
            <a:endParaRPr lang="ru-RU" sz="4400" dirty="0">
              <a:latin typeface="Times New Roman" pitchFamily="18" charset="0"/>
              <a:cs typeface="Times New Roman" pitchFamily="18" charset="0"/>
            </a:endParaRPr>
          </a:p>
        </p:txBody>
      </p:sp>
      <p:sp>
        <p:nvSpPr>
          <p:cNvPr id="5" name="Прямоугольник 4"/>
          <p:cNvSpPr/>
          <p:nvPr/>
        </p:nvSpPr>
        <p:spPr>
          <a:xfrm>
            <a:off x="928662" y="857232"/>
            <a:ext cx="8001056" cy="5262979"/>
          </a:xfrm>
          <a:prstGeom prst="rect">
            <a:avLst/>
          </a:prstGeom>
        </p:spPr>
        <p:txBody>
          <a:bodyPr wrap="square">
            <a:spAutoFit/>
          </a:bodyPr>
          <a:lstStyle/>
          <a:p>
            <a:pPr algn="just"/>
            <a:r>
              <a:rPr lang="ru-RU" sz="2800" dirty="0" smtClean="0">
                <a:solidFill>
                  <a:schemeClr val="accent3">
                    <a:lumMod val="75000"/>
                  </a:schemeClr>
                </a:solidFill>
                <a:latin typeface="Times New Roman" pitchFamily="18" charset="0"/>
                <a:cs typeface="Times New Roman" pitchFamily="18" charset="0"/>
              </a:rPr>
              <a:t>Поверхностная водная масса </a:t>
            </a:r>
            <a:r>
              <a:rPr lang="ru-RU" sz="2800" dirty="0" smtClean="0">
                <a:latin typeface="Times New Roman" pitchFamily="18" charset="0"/>
                <a:cs typeface="Times New Roman" pitchFamily="18" charset="0"/>
              </a:rPr>
              <a:t>- это верхний наиболее нагретый слой воды (</a:t>
            </a:r>
            <a:r>
              <a:rPr lang="ru-RU" sz="2800" dirty="0" err="1" smtClean="0">
                <a:solidFill>
                  <a:srgbClr val="7030A0"/>
                </a:solidFill>
                <a:latin typeface="Times New Roman" pitchFamily="18" charset="0"/>
                <a:cs typeface="Times New Roman" pitchFamily="18" charset="0"/>
              </a:rPr>
              <a:t>эпилимнион</a:t>
            </a:r>
            <a:r>
              <a:rPr lang="ru-RU" sz="2800" dirty="0" smtClean="0">
                <a:solidFill>
                  <a:srgbClr val="7030A0"/>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p>
          <a:p>
            <a:pPr algn="just"/>
            <a:r>
              <a:rPr lang="ru-RU" sz="2800" dirty="0" smtClean="0">
                <a:solidFill>
                  <a:schemeClr val="accent3">
                    <a:lumMod val="75000"/>
                  </a:schemeClr>
                </a:solidFill>
                <a:latin typeface="Times New Roman" pitchFamily="18" charset="0"/>
                <a:cs typeface="Times New Roman" pitchFamily="18" charset="0"/>
              </a:rPr>
              <a:t>Промежуточная водная масса </a:t>
            </a:r>
            <a:r>
              <a:rPr lang="ru-RU" sz="2800" dirty="0" smtClean="0">
                <a:latin typeface="Times New Roman" pitchFamily="18" charset="0"/>
                <a:cs typeface="Times New Roman" pitchFamily="18" charset="0"/>
              </a:rPr>
              <a:t>соответствует слою скачка температуры (</a:t>
            </a:r>
            <a:r>
              <a:rPr lang="ru-RU" sz="2800" dirty="0" err="1" smtClean="0">
                <a:solidFill>
                  <a:srgbClr val="7030A0"/>
                </a:solidFill>
                <a:latin typeface="Times New Roman" pitchFamily="18" charset="0"/>
                <a:cs typeface="Times New Roman" pitchFamily="18" charset="0"/>
              </a:rPr>
              <a:t>металимнион</a:t>
            </a:r>
            <a:r>
              <a:rPr lang="ru-RU" sz="2800" dirty="0" smtClean="0">
                <a:solidFill>
                  <a:srgbClr val="7030A0"/>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p>
          <a:p>
            <a:pPr algn="just"/>
            <a:r>
              <a:rPr lang="ru-RU" sz="2800" dirty="0" smtClean="0">
                <a:solidFill>
                  <a:schemeClr val="accent3">
                    <a:lumMod val="75000"/>
                  </a:schemeClr>
                </a:solidFill>
                <a:latin typeface="Times New Roman" pitchFamily="18" charset="0"/>
                <a:cs typeface="Times New Roman" pitchFamily="18" charset="0"/>
              </a:rPr>
              <a:t>Глубинная водная масса </a:t>
            </a:r>
            <a:r>
              <a:rPr lang="ru-RU" sz="2800" dirty="0" smtClean="0">
                <a:latin typeface="Times New Roman" pitchFamily="18" charset="0"/>
                <a:cs typeface="Times New Roman" pitchFamily="18" charset="0"/>
              </a:rPr>
              <a:t>- мощный и относительно однородный слой более холодной воды (</a:t>
            </a:r>
            <a:r>
              <a:rPr lang="ru-RU" sz="2800" dirty="0" err="1" smtClean="0">
                <a:solidFill>
                  <a:srgbClr val="7030A0"/>
                </a:solidFill>
                <a:latin typeface="Times New Roman" pitchFamily="18" charset="0"/>
                <a:cs typeface="Times New Roman" pitchFamily="18" charset="0"/>
              </a:rPr>
              <a:t>гиполимнион</a:t>
            </a:r>
            <a:r>
              <a:rPr lang="ru-RU" sz="2800" dirty="0" smtClean="0">
                <a:solidFill>
                  <a:srgbClr val="7030A0"/>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a:t>
            </a:r>
          </a:p>
          <a:p>
            <a:pPr algn="just"/>
            <a:r>
              <a:rPr lang="ru-RU" sz="2800" dirty="0" smtClean="0">
                <a:solidFill>
                  <a:schemeClr val="accent3">
                    <a:lumMod val="75000"/>
                  </a:schemeClr>
                </a:solidFill>
                <a:latin typeface="Times New Roman" pitchFamily="18" charset="0"/>
                <a:cs typeface="Times New Roman" pitchFamily="18" charset="0"/>
              </a:rPr>
              <a:t>Придонная водная масса </a:t>
            </a:r>
            <a:r>
              <a:rPr lang="ru-RU" sz="2800" dirty="0" smtClean="0">
                <a:latin typeface="Times New Roman" pitchFamily="18" charset="0"/>
                <a:cs typeface="Times New Roman" pitchFamily="18" charset="0"/>
              </a:rPr>
              <a:t>- промежуточная водная масса соответствует слою скачка температуры (</a:t>
            </a:r>
            <a:r>
              <a:rPr lang="ru-RU" sz="2800" dirty="0" err="1" smtClean="0">
                <a:solidFill>
                  <a:srgbClr val="7030A0"/>
                </a:solidFill>
                <a:latin typeface="Times New Roman" pitchFamily="18" charset="0"/>
                <a:cs typeface="Times New Roman" pitchFamily="18" charset="0"/>
              </a:rPr>
              <a:t>металимнион</a:t>
            </a:r>
            <a:r>
              <a:rPr lang="ru-RU" sz="2800" dirty="0" smtClean="0">
                <a:solidFill>
                  <a:srgbClr val="7030A0"/>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 это</a:t>
            </a:r>
            <a:r>
              <a:rPr lang="ru-RU" sz="2800" baseline="30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узкий слой воды у дна, отличающийся повышенной минерализацией и специфическими водными организмами.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a:blip r:embed="rId2"/>
          <a:srcRect/>
          <a:stretch>
            <a:fillRect/>
          </a:stretch>
        </p:blipFill>
        <p:spPr bwMode="auto">
          <a:xfrm>
            <a:off x="1357290" y="0"/>
            <a:ext cx="719286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39784"/>
          </a:xfrm>
        </p:spPr>
        <p:txBody>
          <a:bodyPr>
            <a:normAutofit/>
          </a:bodyPr>
          <a:lstStyle/>
          <a:p>
            <a:pPr algn="ctr"/>
            <a:r>
              <a:rPr lang="ru-RU" sz="3600" b="1" dirty="0" smtClean="0">
                <a:solidFill>
                  <a:schemeClr val="accent3">
                    <a:lumMod val="75000"/>
                  </a:schemeClr>
                </a:solidFill>
                <a:latin typeface="Times New Roman" pitchFamily="18" charset="0"/>
                <a:cs typeface="Times New Roman" pitchFamily="18" charset="0"/>
              </a:rPr>
              <a:t>3. Ледовые явления в озерах</a:t>
            </a:r>
            <a:endParaRPr lang="ru-RU" sz="3600" b="1" dirty="0">
              <a:solidFill>
                <a:schemeClr val="accent3">
                  <a:lumMod val="75000"/>
                </a:schemeClr>
              </a:solidFill>
              <a:latin typeface="Times New Roman" pitchFamily="18" charset="0"/>
              <a:cs typeface="Times New Roman" pitchFamily="18" charset="0"/>
            </a:endParaRPr>
          </a:p>
        </p:txBody>
      </p:sp>
      <p:sp>
        <p:nvSpPr>
          <p:cNvPr id="106497" name="Rectangle 1"/>
          <p:cNvSpPr>
            <a:spLocks noChangeArrowheads="1"/>
          </p:cNvSpPr>
          <p:nvPr/>
        </p:nvSpPr>
        <p:spPr bwMode="auto">
          <a:xfrm>
            <a:off x="1571604" y="1214422"/>
            <a:ext cx="742955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Типы озер:</a:t>
            </a:r>
          </a:p>
          <a:p>
            <a:pPr marL="0" marR="0" lvl="0" indent="0"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не имеющие ледовых явлений,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с неустойчивым ледоставом,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с устойчивым ледоставом зимой,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 с ледоставом в течение всего года.</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04BE6-4916-4263-984E-7657659B2D7E}"/>
</file>

<file path=customXml/itemProps2.xml><?xml version="1.0" encoding="utf-8"?>
<ds:datastoreItem xmlns:ds="http://schemas.openxmlformats.org/officeDocument/2006/customXml" ds:itemID="{8ECF575E-F60E-41FA-992A-BB65375AA417}"/>
</file>

<file path=customXml/itemProps3.xml><?xml version="1.0" encoding="utf-8"?>
<ds:datastoreItem xmlns:ds="http://schemas.openxmlformats.org/officeDocument/2006/customXml" ds:itemID="{33208E55-E62F-4CD3-80BE-47858BEF312A}"/>
</file>

<file path=docProps/app.xml><?xml version="1.0" encoding="utf-8"?>
<Properties xmlns="http://schemas.openxmlformats.org/officeDocument/2006/extended-properties" xmlns:vt="http://schemas.openxmlformats.org/officeDocument/2006/docPropsVTypes">
  <Template>Solstice</Template>
  <TotalTime>292</TotalTime>
  <Words>667</Words>
  <Application>Microsoft Office PowerPoint</Application>
  <PresentationFormat>Экран (4:3)</PresentationFormat>
  <Paragraphs>73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Гидрология озер Лекция 2</vt:lpstr>
      <vt:lpstr>Слайд 2</vt:lpstr>
      <vt:lpstr>Слайд 3</vt:lpstr>
      <vt:lpstr>Термическая классификация озер</vt:lpstr>
      <vt:lpstr>2. Водные массы озер</vt:lpstr>
      <vt:lpstr>Водные массы</vt:lpstr>
      <vt:lpstr>Водные массы</vt:lpstr>
      <vt:lpstr>Слайд 8</vt:lpstr>
      <vt:lpstr>3. Ледовые явления в озерах</vt:lpstr>
      <vt:lpstr>Водный кристаллический лед</vt:lpstr>
      <vt:lpstr>Слайд 11</vt:lpstr>
      <vt:lpstr> </vt:lpstr>
      <vt:lpstr>Слайд 13</vt:lpstr>
      <vt:lpstr> </vt:lpstr>
      <vt:lpstr>Слайд 15</vt:lpstr>
      <vt:lpstr>Слайд 16</vt:lpstr>
      <vt:lpstr>Слайд 17</vt:lpstr>
      <vt:lpstr>Эвтрофные озера  </vt:lpstr>
      <vt:lpstr>Слайд 19</vt:lpstr>
      <vt:lpstr>Дистрофные озера</vt:lpstr>
      <vt:lpstr>Сапропели - уплотнившиеся осадки преимущественно органического происхождения</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dc:creator>
  <cp:lastModifiedBy>XTreme</cp:lastModifiedBy>
  <cp:revision>113</cp:revision>
  <dcterms:created xsi:type="dcterms:W3CDTF">2011-09-29T20:52:44Z</dcterms:created>
  <dcterms:modified xsi:type="dcterms:W3CDTF">2013-05-27T20:36:30Z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