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0" r:id="rId2"/>
    <p:sldId id="272" r:id="rId3"/>
    <p:sldId id="256" r:id="rId4"/>
    <p:sldId id="257" r:id="rId5"/>
    <p:sldId id="261" r:id="rId6"/>
    <p:sldId id="258" r:id="rId7"/>
    <p:sldId id="259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8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FFCF4-9651-464E-9986-894B0495864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E8D3380-774F-40C5-BC7C-EA6FA8CB28B7}">
      <dgm:prSet phldrT="[Текст]"/>
      <dgm:spPr/>
      <dgm:t>
        <a:bodyPr/>
        <a:lstStyle/>
        <a:p>
          <a:r>
            <a:rPr lang="ru-RU" dirty="0" smtClean="0"/>
            <a:t>Водоем</a:t>
          </a:r>
          <a:endParaRPr lang="ru-RU" dirty="0"/>
        </a:p>
      </dgm:t>
    </dgm:pt>
    <dgm:pt modelId="{B3F88A4A-E2E1-4077-B904-54F142049E4F}" type="parTrans" cxnId="{777FCC3C-F294-47E2-BAEC-ABAC7DF59154}">
      <dgm:prSet/>
      <dgm:spPr/>
      <dgm:t>
        <a:bodyPr/>
        <a:lstStyle/>
        <a:p>
          <a:endParaRPr lang="ru-RU"/>
        </a:p>
      </dgm:t>
    </dgm:pt>
    <dgm:pt modelId="{B61463E5-3690-4114-B931-6CD55C04E6A0}" type="sibTrans" cxnId="{777FCC3C-F294-47E2-BAEC-ABAC7DF59154}">
      <dgm:prSet/>
      <dgm:spPr/>
      <dgm:t>
        <a:bodyPr/>
        <a:lstStyle/>
        <a:p>
          <a:endParaRPr lang="ru-RU"/>
        </a:p>
      </dgm:t>
    </dgm:pt>
    <dgm:pt modelId="{CD63D5CA-4165-4BBD-ADAB-E169AF34859E}">
      <dgm:prSet phldrT="[Текст]"/>
      <dgm:spPr/>
      <dgm:t>
        <a:bodyPr/>
        <a:lstStyle/>
        <a:p>
          <a:r>
            <a:rPr lang="ru-RU" dirty="0" smtClean="0"/>
            <a:t>Низинное или травяное болото</a:t>
          </a:r>
          <a:endParaRPr lang="ru-RU" dirty="0"/>
        </a:p>
      </dgm:t>
    </dgm:pt>
    <dgm:pt modelId="{A6841665-1A4E-499E-BC47-2B3581E4A416}" type="parTrans" cxnId="{5E60490A-DF49-44A3-99E4-6810616C8661}">
      <dgm:prSet/>
      <dgm:spPr/>
      <dgm:t>
        <a:bodyPr/>
        <a:lstStyle/>
        <a:p>
          <a:endParaRPr lang="ru-RU"/>
        </a:p>
      </dgm:t>
    </dgm:pt>
    <dgm:pt modelId="{0ED2C8AA-AF34-4F25-9F4D-ACF1760E6241}" type="sibTrans" cxnId="{5E60490A-DF49-44A3-99E4-6810616C8661}">
      <dgm:prSet/>
      <dgm:spPr/>
      <dgm:t>
        <a:bodyPr/>
        <a:lstStyle/>
        <a:p>
          <a:endParaRPr lang="ru-RU"/>
        </a:p>
      </dgm:t>
    </dgm:pt>
    <dgm:pt modelId="{8378FD72-C8DB-48EE-B626-8A8BD9585B9C}">
      <dgm:prSet phldrT="[Текст]"/>
      <dgm:spPr/>
      <dgm:t>
        <a:bodyPr/>
        <a:lstStyle/>
        <a:p>
          <a:r>
            <a:rPr lang="ru-RU" dirty="0" smtClean="0"/>
            <a:t>Лесное или переходное болото</a:t>
          </a:r>
          <a:endParaRPr lang="ru-RU" dirty="0"/>
        </a:p>
      </dgm:t>
    </dgm:pt>
    <dgm:pt modelId="{64D68124-A8D0-4DF0-99BF-5BB770FFA948}" type="parTrans" cxnId="{C09DB24E-0EA4-4F50-BEE7-FCF2A22A781D}">
      <dgm:prSet/>
      <dgm:spPr/>
      <dgm:t>
        <a:bodyPr/>
        <a:lstStyle/>
        <a:p>
          <a:endParaRPr lang="ru-RU"/>
        </a:p>
      </dgm:t>
    </dgm:pt>
    <dgm:pt modelId="{6276C6A2-4D60-4547-83B2-C20D48FFBBA1}" type="sibTrans" cxnId="{C09DB24E-0EA4-4F50-BEE7-FCF2A22A781D}">
      <dgm:prSet/>
      <dgm:spPr/>
      <dgm:t>
        <a:bodyPr/>
        <a:lstStyle/>
        <a:p>
          <a:endParaRPr lang="ru-RU"/>
        </a:p>
      </dgm:t>
    </dgm:pt>
    <dgm:pt modelId="{8E4D5F33-FE19-4EB9-922C-5521FCBF2EF0}">
      <dgm:prSet phldrT="[Текст]"/>
      <dgm:spPr/>
      <dgm:t>
        <a:bodyPr/>
        <a:lstStyle/>
        <a:p>
          <a:r>
            <a:rPr lang="ru-RU" dirty="0" smtClean="0"/>
            <a:t>Сфагновое или верховое болото</a:t>
          </a:r>
          <a:endParaRPr lang="ru-RU" dirty="0"/>
        </a:p>
      </dgm:t>
    </dgm:pt>
    <dgm:pt modelId="{1191945B-03BB-4D06-BA12-E97316A23BA0}" type="parTrans" cxnId="{930FFE41-079F-4292-B784-0C395428448D}">
      <dgm:prSet/>
      <dgm:spPr/>
      <dgm:t>
        <a:bodyPr/>
        <a:lstStyle/>
        <a:p>
          <a:endParaRPr lang="ru-RU"/>
        </a:p>
      </dgm:t>
    </dgm:pt>
    <dgm:pt modelId="{18D4EC40-EAEA-454E-999A-4340F8448322}" type="sibTrans" cxnId="{930FFE41-079F-4292-B784-0C395428448D}">
      <dgm:prSet/>
      <dgm:spPr/>
      <dgm:t>
        <a:bodyPr/>
        <a:lstStyle/>
        <a:p>
          <a:endParaRPr lang="ru-RU"/>
        </a:p>
      </dgm:t>
    </dgm:pt>
    <dgm:pt modelId="{0F0C1355-4EA3-4B1F-B202-5F8E4FDDC2F0}" type="pres">
      <dgm:prSet presAssocID="{7FDFFCF4-9651-464E-9986-894B04958645}" presName="Name0" presStyleCnt="0">
        <dgm:presLayoutVars>
          <dgm:dir/>
          <dgm:resizeHandles val="exact"/>
        </dgm:presLayoutVars>
      </dgm:prSet>
      <dgm:spPr/>
    </dgm:pt>
    <dgm:pt modelId="{68F57528-058A-42DA-96A5-09892B0FE697}" type="pres">
      <dgm:prSet presAssocID="{5E8D3380-774F-40C5-BC7C-EA6FA8CB28B7}" presName="node" presStyleLbl="node1" presStyleIdx="0" presStyleCnt="4">
        <dgm:presLayoutVars>
          <dgm:bulletEnabled val="1"/>
        </dgm:presLayoutVars>
      </dgm:prSet>
      <dgm:spPr/>
    </dgm:pt>
    <dgm:pt modelId="{41CB8A34-C90B-45FC-B291-8FF95F275C3A}" type="pres">
      <dgm:prSet presAssocID="{B61463E5-3690-4114-B931-6CD55C04E6A0}" presName="sibTrans" presStyleLbl="sibTrans2D1" presStyleIdx="0" presStyleCnt="3"/>
      <dgm:spPr/>
    </dgm:pt>
    <dgm:pt modelId="{17E7FEBC-6492-4E78-90AA-B6B15CFA7D3E}" type="pres">
      <dgm:prSet presAssocID="{B61463E5-3690-4114-B931-6CD55C04E6A0}" presName="connectorText" presStyleLbl="sibTrans2D1" presStyleIdx="0" presStyleCnt="3"/>
      <dgm:spPr/>
    </dgm:pt>
    <dgm:pt modelId="{CA9E7E01-9863-444B-A674-844522D98631}" type="pres">
      <dgm:prSet presAssocID="{CD63D5CA-4165-4BBD-ADAB-E169AF3485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E3132-68F2-44C1-9FF7-933AD9754314}" type="pres">
      <dgm:prSet presAssocID="{0ED2C8AA-AF34-4F25-9F4D-ACF1760E6241}" presName="sibTrans" presStyleLbl="sibTrans2D1" presStyleIdx="1" presStyleCnt="3"/>
      <dgm:spPr/>
    </dgm:pt>
    <dgm:pt modelId="{A287D7E2-4633-49A0-8A3F-2B38C453B89B}" type="pres">
      <dgm:prSet presAssocID="{0ED2C8AA-AF34-4F25-9F4D-ACF1760E6241}" presName="connectorText" presStyleLbl="sibTrans2D1" presStyleIdx="1" presStyleCnt="3"/>
      <dgm:spPr/>
    </dgm:pt>
    <dgm:pt modelId="{6266D18B-5714-4D31-81E8-3952114B6DFB}" type="pres">
      <dgm:prSet presAssocID="{8378FD72-C8DB-48EE-B626-8A8BD9585B9C}" presName="node" presStyleLbl="node1" presStyleIdx="2" presStyleCnt="4">
        <dgm:presLayoutVars>
          <dgm:bulletEnabled val="1"/>
        </dgm:presLayoutVars>
      </dgm:prSet>
      <dgm:spPr/>
    </dgm:pt>
    <dgm:pt modelId="{C93FBFE8-F24A-43B9-987C-281F4D56A5B7}" type="pres">
      <dgm:prSet presAssocID="{6276C6A2-4D60-4547-83B2-C20D48FFBBA1}" presName="sibTrans" presStyleLbl="sibTrans2D1" presStyleIdx="2" presStyleCnt="3"/>
      <dgm:spPr/>
    </dgm:pt>
    <dgm:pt modelId="{5DD980DC-9E8B-4A98-830A-ADC9659E09AC}" type="pres">
      <dgm:prSet presAssocID="{6276C6A2-4D60-4547-83B2-C20D48FFBBA1}" presName="connectorText" presStyleLbl="sibTrans2D1" presStyleIdx="2" presStyleCnt="3"/>
      <dgm:spPr/>
    </dgm:pt>
    <dgm:pt modelId="{C362242E-9D4B-4CBF-97DB-A2C6FDC33FC6}" type="pres">
      <dgm:prSet presAssocID="{8E4D5F33-FE19-4EB9-922C-5521FCBF2EF0}" presName="node" presStyleLbl="node1" presStyleIdx="3" presStyleCnt="4">
        <dgm:presLayoutVars>
          <dgm:bulletEnabled val="1"/>
        </dgm:presLayoutVars>
      </dgm:prSet>
      <dgm:spPr/>
    </dgm:pt>
  </dgm:ptLst>
  <dgm:cxnLst>
    <dgm:cxn modelId="{2CA85E52-5056-4EFC-9895-14A4C1E4C2AA}" type="presOf" srcId="{B61463E5-3690-4114-B931-6CD55C04E6A0}" destId="{41CB8A34-C90B-45FC-B291-8FF95F275C3A}" srcOrd="0" destOrd="0" presId="urn:microsoft.com/office/officeart/2005/8/layout/process1"/>
    <dgm:cxn modelId="{AD6ECEBE-1D66-4BA1-9755-0337623312A5}" type="presOf" srcId="{0ED2C8AA-AF34-4F25-9F4D-ACF1760E6241}" destId="{672E3132-68F2-44C1-9FF7-933AD9754314}" srcOrd="0" destOrd="0" presId="urn:microsoft.com/office/officeart/2005/8/layout/process1"/>
    <dgm:cxn modelId="{D979D9E4-0B90-4F17-B802-97AD65AD5D93}" type="presOf" srcId="{B61463E5-3690-4114-B931-6CD55C04E6A0}" destId="{17E7FEBC-6492-4E78-90AA-B6B15CFA7D3E}" srcOrd="1" destOrd="0" presId="urn:microsoft.com/office/officeart/2005/8/layout/process1"/>
    <dgm:cxn modelId="{930FFE41-079F-4292-B784-0C395428448D}" srcId="{7FDFFCF4-9651-464E-9986-894B04958645}" destId="{8E4D5F33-FE19-4EB9-922C-5521FCBF2EF0}" srcOrd="3" destOrd="0" parTransId="{1191945B-03BB-4D06-BA12-E97316A23BA0}" sibTransId="{18D4EC40-EAEA-454E-999A-4340F8448322}"/>
    <dgm:cxn modelId="{C09DB24E-0EA4-4F50-BEE7-FCF2A22A781D}" srcId="{7FDFFCF4-9651-464E-9986-894B04958645}" destId="{8378FD72-C8DB-48EE-B626-8A8BD9585B9C}" srcOrd="2" destOrd="0" parTransId="{64D68124-A8D0-4DF0-99BF-5BB770FFA948}" sibTransId="{6276C6A2-4D60-4547-83B2-C20D48FFBBA1}"/>
    <dgm:cxn modelId="{7AE78F4A-9C21-4D9C-A02F-86FFC8006AAF}" type="presOf" srcId="{8378FD72-C8DB-48EE-B626-8A8BD9585B9C}" destId="{6266D18B-5714-4D31-81E8-3952114B6DFB}" srcOrd="0" destOrd="0" presId="urn:microsoft.com/office/officeart/2005/8/layout/process1"/>
    <dgm:cxn modelId="{8ABA78D0-42A9-4490-A40B-98B0C7191CAC}" type="presOf" srcId="{6276C6A2-4D60-4547-83B2-C20D48FFBBA1}" destId="{5DD980DC-9E8B-4A98-830A-ADC9659E09AC}" srcOrd="1" destOrd="0" presId="urn:microsoft.com/office/officeart/2005/8/layout/process1"/>
    <dgm:cxn modelId="{5C5C886D-2EBC-42ED-868B-930554059FD2}" type="presOf" srcId="{7FDFFCF4-9651-464E-9986-894B04958645}" destId="{0F0C1355-4EA3-4B1F-B202-5F8E4FDDC2F0}" srcOrd="0" destOrd="0" presId="urn:microsoft.com/office/officeart/2005/8/layout/process1"/>
    <dgm:cxn modelId="{C84366EB-B538-41EE-AA2E-22345AA7726E}" type="presOf" srcId="{CD63D5CA-4165-4BBD-ADAB-E169AF34859E}" destId="{CA9E7E01-9863-444B-A674-844522D98631}" srcOrd="0" destOrd="0" presId="urn:microsoft.com/office/officeart/2005/8/layout/process1"/>
    <dgm:cxn modelId="{777FCC3C-F294-47E2-BAEC-ABAC7DF59154}" srcId="{7FDFFCF4-9651-464E-9986-894B04958645}" destId="{5E8D3380-774F-40C5-BC7C-EA6FA8CB28B7}" srcOrd="0" destOrd="0" parTransId="{B3F88A4A-E2E1-4077-B904-54F142049E4F}" sibTransId="{B61463E5-3690-4114-B931-6CD55C04E6A0}"/>
    <dgm:cxn modelId="{B84D58BB-B6FA-44BC-A7E2-19EBF6F905CC}" type="presOf" srcId="{0ED2C8AA-AF34-4F25-9F4D-ACF1760E6241}" destId="{A287D7E2-4633-49A0-8A3F-2B38C453B89B}" srcOrd="1" destOrd="0" presId="urn:microsoft.com/office/officeart/2005/8/layout/process1"/>
    <dgm:cxn modelId="{4C7BF6BF-F5D4-4E8A-AFF5-1712F7874CB6}" type="presOf" srcId="{6276C6A2-4D60-4547-83B2-C20D48FFBBA1}" destId="{C93FBFE8-F24A-43B9-987C-281F4D56A5B7}" srcOrd="0" destOrd="0" presId="urn:microsoft.com/office/officeart/2005/8/layout/process1"/>
    <dgm:cxn modelId="{6CC26081-A10A-4633-8820-335BD83C3321}" type="presOf" srcId="{5E8D3380-774F-40C5-BC7C-EA6FA8CB28B7}" destId="{68F57528-058A-42DA-96A5-09892B0FE697}" srcOrd="0" destOrd="0" presId="urn:microsoft.com/office/officeart/2005/8/layout/process1"/>
    <dgm:cxn modelId="{5E60490A-DF49-44A3-99E4-6810616C8661}" srcId="{7FDFFCF4-9651-464E-9986-894B04958645}" destId="{CD63D5CA-4165-4BBD-ADAB-E169AF34859E}" srcOrd="1" destOrd="0" parTransId="{A6841665-1A4E-499E-BC47-2B3581E4A416}" sibTransId="{0ED2C8AA-AF34-4F25-9F4D-ACF1760E6241}"/>
    <dgm:cxn modelId="{FD13E1FF-115D-4A4F-9EE6-393503DA11BA}" type="presOf" srcId="{8E4D5F33-FE19-4EB9-922C-5521FCBF2EF0}" destId="{C362242E-9D4B-4CBF-97DB-A2C6FDC33FC6}" srcOrd="0" destOrd="0" presId="urn:microsoft.com/office/officeart/2005/8/layout/process1"/>
    <dgm:cxn modelId="{465BB982-BDB4-4F6B-A665-94D6A994802D}" type="presParOf" srcId="{0F0C1355-4EA3-4B1F-B202-5F8E4FDDC2F0}" destId="{68F57528-058A-42DA-96A5-09892B0FE697}" srcOrd="0" destOrd="0" presId="urn:microsoft.com/office/officeart/2005/8/layout/process1"/>
    <dgm:cxn modelId="{E4E0F98D-385A-4628-B292-89AD3E191671}" type="presParOf" srcId="{0F0C1355-4EA3-4B1F-B202-5F8E4FDDC2F0}" destId="{41CB8A34-C90B-45FC-B291-8FF95F275C3A}" srcOrd="1" destOrd="0" presId="urn:microsoft.com/office/officeart/2005/8/layout/process1"/>
    <dgm:cxn modelId="{E0587E18-3214-421E-BC46-B9DF1C50EDFD}" type="presParOf" srcId="{41CB8A34-C90B-45FC-B291-8FF95F275C3A}" destId="{17E7FEBC-6492-4E78-90AA-B6B15CFA7D3E}" srcOrd="0" destOrd="0" presId="urn:microsoft.com/office/officeart/2005/8/layout/process1"/>
    <dgm:cxn modelId="{7845FAF2-0006-497C-A451-4F6A9524AAA2}" type="presParOf" srcId="{0F0C1355-4EA3-4B1F-B202-5F8E4FDDC2F0}" destId="{CA9E7E01-9863-444B-A674-844522D98631}" srcOrd="2" destOrd="0" presId="urn:microsoft.com/office/officeart/2005/8/layout/process1"/>
    <dgm:cxn modelId="{60A7C9CD-D7E2-48CB-BDA7-5252888B0CFE}" type="presParOf" srcId="{0F0C1355-4EA3-4B1F-B202-5F8E4FDDC2F0}" destId="{672E3132-68F2-44C1-9FF7-933AD9754314}" srcOrd="3" destOrd="0" presId="urn:microsoft.com/office/officeart/2005/8/layout/process1"/>
    <dgm:cxn modelId="{90E2EAB6-5191-4E7C-BDAE-21D89D208C62}" type="presParOf" srcId="{672E3132-68F2-44C1-9FF7-933AD9754314}" destId="{A287D7E2-4633-49A0-8A3F-2B38C453B89B}" srcOrd="0" destOrd="0" presId="urn:microsoft.com/office/officeart/2005/8/layout/process1"/>
    <dgm:cxn modelId="{65D5ECC3-E95C-49AE-9841-EEDAAF9BB684}" type="presParOf" srcId="{0F0C1355-4EA3-4B1F-B202-5F8E4FDDC2F0}" destId="{6266D18B-5714-4D31-81E8-3952114B6DFB}" srcOrd="4" destOrd="0" presId="urn:microsoft.com/office/officeart/2005/8/layout/process1"/>
    <dgm:cxn modelId="{6F1C9230-EB7B-4442-9291-C6998E97F5B7}" type="presParOf" srcId="{0F0C1355-4EA3-4B1F-B202-5F8E4FDDC2F0}" destId="{C93FBFE8-F24A-43B9-987C-281F4D56A5B7}" srcOrd="5" destOrd="0" presId="urn:microsoft.com/office/officeart/2005/8/layout/process1"/>
    <dgm:cxn modelId="{06C6C154-2D5A-4EAD-A560-0F74C7CEF348}" type="presParOf" srcId="{C93FBFE8-F24A-43B9-987C-281F4D56A5B7}" destId="{5DD980DC-9E8B-4A98-830A-ADC9659E09AC}" srcOrd="0" destOrd="0" presId="urn:microsoft.com/office/officeart/2005/8/layout/process1"/>
    <dgm:cxn modelId="{594B8C3C-0487-469E-B338-06537719122A}" type="presParOf" srcId="{0F0C1355-4EA3-4B1F-B202-5F8E4FDDC2F0}" destId="{C362242E-9D4B-4CBF-97DB-A2C6FDC33FC6}" srcOrd="6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87B189-EA9D-4A1A-9823-19DBAA1F7801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462F88-1ABC-4A1E-AE00-4046510D2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МОУ «Лицей № 121» города Барнаула, Индустриального района, Алтайского края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9080D2-AE62-43C4-82D9-AB73F4ADA14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D493-4BE0-4497-A11A-EDC5E29A94A9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4B4F-80C1-40B2-ADCF-02D2DFABB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E89B-6870-4141-98F0-32E11AADA04A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63F7-3DC4-406F-BFFA-40B20AD82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0365-5480-4327-87F7-D010D0610FDE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6A4F0-B14B-4CEB-86EE-7AA9D4D26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643D-6A69-4FED-A621-86F970E50650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A5E5-CE1F-46C6-8942-FC5484AD9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F14D-300F-4C78-81B3-7BDE108D8765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245-5C88-401F-B805-A0D3DE188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0BF30-1CCF-4377-B379-F6D209B62912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0919-C906-43A6-A670-6B5709B81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D0243-ACAB-4366-8161-9B3BFD33D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0633-95B7-4A3F-A9B9-65828424E3FA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11B6-F3F7-4672-AD6D-7343B45AA7F9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5B118-D30C-42B9-B91C-70895A540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0574-C0C3-4258-9957-CEF4CA0FD242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7059-0425-4ECA-A5C0-001E3576C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2FDA-EFCD-41C0-8465-9523122F8CE1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37A8-1A5F-4546-AD02-463C5FF29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D2FD-DB8E-44C8-8B55-595155D5BD04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EC02-69D5-42BF-9914-63531F30A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CBB2166-24C5-4C40-99FB-EF7D15D8FE4D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F986752-199E-4595-A312-30915816F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56" r:id="rId3"/>
    <p:sldLayoutId id="2147483748" r:id="rId4"/>
    <p:sldLayoutId id="2147483757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2%D0%B0%D1%81%D1%8E%D0%B3%D0%B0%D0%BD%D1%81%D0%BA%D0%B8%D0%B5_%D0%B1%D0%BE%D0%BB%D0%BE%D1%82%D0%B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Bcy;&amp;ocy;&amp;lcy;&amp;ocy;&amp;t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464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7158" y="1643050"/>
            <a:ext cx="8229600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a_AlgeriusBlw" pitchFamily="82" charset="-52"/>
              </a:rPr>
              <a:t>Гидрология болот</a:t>
            </a:r>
            <a:endParaRPr lang="ru-RU" sz="8000" b="1" dirty="0">
              <a:solidFill>
                <a:schemeClr val="bg2">
                  <a:lumMod val="25000"/>
                </a:schemeClr>
              </a:solidFill>
              <a:latin typeface="a_AlgeriusBlw" pitchFamily="8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Болота образуются в местах вырубленного леса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72000"/>
          </a:xfrm>
        </p:spPr>
        <p:txBody>
          <a:bodyPr/>
          <a:lstStyle/>
          <a:p>
            <a:pPr algn="just"/>
            <a:r>
              <a:rPr lang="ru-RU" dirty="0" smtClean="0"/>
              <a:t>Лесосека </a:t>
            </a:r>
            <a:r>
              <a:rPr lang="ru-RU" dirty="0" smtClean="0"/>
              <a:t>покрывается злаками, образующими плотную дернину, которая препятствует возобновлению древесной растительности и </a:t>
            </a:r>
            <a:r>
              <a:rPr lang="ru-RU" dirty="0" smtClean="0"/>
              <a:t>способствует </a:t>
            </a:r>
            <a:r>
              <a:rPr lang="ru-RU" dirty="0" smtClean="0"/>
              <a:t>застаиванию влаги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786742" cy="7858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Болота образуются в местах лесных пожаров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Развивающаяся в этом месте растительность образует основу, на которой затем образуется сплошной сфагновый покров.</a:t>
            </a:r>
          </a:p>
          <a:p>
            <a:endParaRPr lang="ru-RU" dirty="0"/>
          </a:p>
        </p:txBody>
      </p:sp>
      <p:pic>
        <p:nvPicPr>
          <p:cNvPr id="6" name="Picture 2" descr="http://moyaltay.moy.su/_ph/10/2/7222627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5819775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221457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Низинные болота с осоковой растительностью и с малой мощностью отложений торфа могут образоваться в условиях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затрудненного стока весенней воды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 поймы речных долин в русло реки.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zapovednik-vrn.ru/netcat_files/122/271/omskoosokovoe.jpg"/>
          <p:cNvPicPr>
            <a:picLocks noChangeAspect="1" noChangeArrowheads="1"/>
          </p:cNvPicPr>
          <p:nvPr/>
        </p:nvPicPr>
        <p:blipFill>
          <a:blip r:embed="rId2"/>
          <a:srcRect r="3297"/>
          <a:stretch>
            <a:fillRect/>
          </a:stretch>
        </p:blipFill>
        <p:spPr bwMode="auto">
          <a:xfrm>
            <a:off x="1571604" y="2000240"/>
            <a:ext cx="628654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653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Заболачивание приречных низменностей происходит также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вследствие </a:t>
            </a:r>
            <a:r>
              <a:rPr lang="ru-RU" sz="2200" b="1" i="1" dirty="0" smtClean="0">
                <a:solidFill>
                  <a:schemeClr val="tx1"/>
                </a:solidFill>
              </a:rPr>
              <a:t>поднятия уровня воды в реке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в результате устройства плотин;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этом случае одновременно имеет место как затопление водой с поверхности, так 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подтопление площади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 результате поднятия грунтовой воды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698" name="Picture 2" descr="http://img-fotki.yandex.ru/get/4529/105285653.0/0_78710_466f812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00375"/>
            <a:ext cx="68580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372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Очагами заболачивания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водоразделов служат иногда </a:t>
            </a:r>
            <a:r>
              <a:rPr lang="ru-RU" sz="3200" b="1" i="1" dirty="0" smtClean="0">
                <a:solidFill>
                  <a:schemeClr val="tx1"/>
                </a:solidFill>
              </a:rPr>
              <a:t>мелкие впадины</a:t>
            </a:r>
            <a:r>
              <a:rPr lang="ru-RU" sz="3200" i="1" dirty="0" smtClean="0">
                <a:solidFill>
                  <a:schemeClr val="tx1"/>
                </a:solidFill>
              </a:rPr>
              <a:t>,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возникающие как провалы на местах выноса грунтовыми водами растворимых солей, а также на участках механического выноса мелкопесчаного грунта из-под слоя глины.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22" name="Picture 2" descr="http://img.tyt.by/n/priroda/0b/4/bolota_13.jpg"/>
          <p:cNvPicPr>
            <a:picLocks noChangeAspect="1" noChangeArrowheads="1"/>
          </p:cNvPicPr>
          <p:nvPr/>
        </p:nvPicPr>
        <p:blipFill>
          <a:blip r:embed="rId2"/>
          <a:srcRect b="9259"/>
          <a:stretch>
            <a:fillRect/>
          </a:stretch>
        </p:blipFill>
        <p:spPr bwMode="auto">
          <a:xfrm>
            <a:off x="1643042" y="3357541"/>
            <a:ext cx="5791200" cy="3500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области тундры причиной заболачивания является весьма малое испарение с поверхности земли и неглубокое залегание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слоя вечной мерзлоты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46" name="Picture 2" descr="http://www.awdkran.ru/images/gallery/79_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5781675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7646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Исходя из геоморфологических условий залегания рельефа поверхности и связанных с ними условий водного питания 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растительного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покрова, болотные массивы, по К. Е. Иванову, можно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разделить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 две основные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группы: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1744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Болота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водораздельных междуречных пространств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: 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а)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плосководораздельного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залегания;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б) котловинного залегания.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Болота речных долин:</a:t>
            </a:r>
            <a:endParaRPr lang="ru-RU" sz="28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а)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пойменные;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б)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террасные;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в) староречий.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2. Морфология торфяных болот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42458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Схема слоистого строения торфяной залежи верхового болота: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285875"/>
            <a:ext cx="82582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- минеральное дно,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– сапропель,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– тростниковый торф,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– хвощевый торф,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– осоковый торф,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– лесной торф,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– гипновый торф,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8, 9, 10, 11  – сфагновый мох и его разновидности.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положительные - гряды, кочки, бугры; </a:t>
            </a:r>
          </a:p>
          <a:p>
            <a:pPr algn="just"/>
            <a:r>
              <a:rPr lang="ru-RU" sz="2800" dirty="0" smtClean="0"/>
              <a:t>отрицательные - мочажины, </a:t>
            </a:r>
            <a:r>
              <a:rPr lang="ru-RU" sz="2800" dirty="0" err="1" smtClean="0"/>
              <a:t>межкочечные</a:t>
            </a:r>
            <a:r>
              <a:rPr lang="ru-RU" sz="2800" dirty="0" smtClean="0"/>
              <a:t> и </a:t>
            </a:r>
            <a:r>
              <a:rPr lang="ru-RU" sz="2800" dirty="0" smtClean="0"/>
              <a:t>межбугровые </a:t>
            </a:r>
            <a:r>
              <a:rPr lang="ru-RU" sz="2800" dirty="0" smtClean="0"/>
              <a:t>понижения.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Характерными элементами рельефа болота служат: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http://s49.radikal.ru/i123/0906/a7/59caa395ad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51435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photos.lifeisphoto.ru/26/3/262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428868"/>
            <a:ext cx="2928958" cy="425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214282" y="-16964"/>
            <a:ext cx="8834322" cy="609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5119710"/>
          </a:xfrm>
        </p:spPr>
        <p:txBody>
          <a:bodyPr/>
          <a:lstStyle/>
          <a:p>
            <a:pPr lvl="0"/>
            <a:r>
              <a:rPr lang="ru-RU" dirty="0" smtClean="0"/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Происхождение болот.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Морфология торфяных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болот.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Типы болот.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Значение болот.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Вопросы: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Болота имеют специфическую гидрографическую сеть,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включающую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болотные водоемы, болотные водотоки 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топи.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6" name="Picture 2" descr="http://www.factroom.ru/wp-content/uploads/2011/09/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631705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 характеру питания, условиям залегания по отношению к рельефу и преобладающему составу растительности они подразделяются на три типа:</a:t>
            </a:r>
          </a:p>
          <a:p>
            <a:r>
              <a:rPr lang="ru-RU" b="1" dirty="0" smtClean="0"/>
              <a:t>1. низинные;  </a:t>
            </a:r>
            <a:endParaRPr lang="ru-RU" b="1" dirty="0" smtClean="0"/>
          </a:p>
          <a:p>
            <a:r>
              <a:rPr lang="ru-RU" b="1" dirty="0" smtClean="0"/>
              <a:t>2</a:t>
            </a:r>
            <a:r>
              <a:rPr lang="ru-RU" b="1" dirty="0" smtClean="0"/>
              <a:t>. переходные;  </a:t>
            </a:r>
            <a:endParaRPr lang="ru-RU" b="1" dirty="0" smtClean="0"/>
          </a:p>
          <a:p>
            <a:r>
              <a:rPr lang="ru-RU" b="1" dirty="0" smtClean="0"/>
              <a:t>3</a:t>
            </a:r>
            <a:r>
              <a:rPr lang="ru-RU" b="1" dirty="0" smtClean="0"/>
              <a:t>. верховые.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3. Типы болот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64333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Низинные болота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обычно имеют вогнутую или плоскую поверхность, способствующую застойному характеру водного режима. В питании этих болот большую роль играют подземные воды, богатые минеральными солями.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	Характерной чертой низинных болот являются </a:t>
            </a:r>
            <a:r>
              <a:rPr lang="ru-RU" sz="2700" dirty="0" err="1" smtClean="0">
                <a:solidFill>
                  <a:schemeClr val="accent1">
                    <a:lumMod val="75000"/>
                  </a:schemeClr>
                </a:solidFill>
              </a:rPr>
              <a:t>евтрофные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растения, требовательные к минеральным веществам. Среди таких растений ольха, береза, осоки, тростник.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 descr="http://img.ashkimsin.ru/forums/monthly_08_2009/user2076/post34793_img1_4.jpg"/>
          <p:cNvPicPr>
            <a:picLocks noChangeAspect="1" noChangeArrowheads="1"/>
          </p:cNvPicPr>
          <p:nvPr/>
        </p:nvPicPr>
        <p:blipFill>
          <a:blip r:embed="rId2"/>
          <a:srcRect t="9259" b="7407"/>
          <a:stretch>
            <a:fillRect/>
          </a:stretch>
        </p:blipFill>
        <p:spPr bwMode="auto">
          <a:xfrm>
            <a:off x="2214546" y="3357562"/>
            <a:ext cx="5143500" cy="3214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 algn="just"/>
            <a:r>
              <a:rPr lang="ru-RU" b="1" dirty="0" smtClean="0"/>
              <a:t>Верховые болота</a:t>
            </a:r>
            <a:r>
              <a:rPr lang="ru-RU" dirty="0" smtClean="0"/>
              <a:t> имеют мощный слой торфа и выпуклую поверхность. Отличительная  черта </a:t>
            </a:r>
            <a:r>
              <a:rPr lang="ru-RU" dirty="0" smtClean="0"/>
              <a:t>-  </a:t>
            </a:r>
            <a:r>
              <a:rPr lang="ru-RU" dirty="0" smtClean="0"/>
              <a:t>преобладание в их водном питании атмосферных осадков бедных минеральными биогенными веществами. </a:t>
            </a:r>
            <a:r>
              <a:rPr lang="ru-RU" dirty="0" smtClean="0"/>
              <a:t>Характерны </a:t>
            </a:r>
            <a:r>
              <a:rPr lang="ru-RU" dirty="0" err="1" smtClean="0"/>
              <a:t>олиготрофные</a:t>
            </a:r>
            <a:r>
              <a:rPr lang="ru-RU" dirty="0" smtClean="0"/>
              <a:t> растения, нетребовательные к минеральным </a:t>
            </a:r>
            <a:r>
              <a:rPr lang="ru-RU" dirty="0" smtClean="0"/>
              <a:t>веществам: сосна</a:t>
            </a:r>
            <a:r>
              <a:rPr lang="ru-RU" dirty="0" smtClean="0"/>
              <a:t>, вереск, сфагновые мхи. </a:t>
            </a:r>
          </a:p>
          <a:p>
            <a:endParaRPr lang="ru-RU" dirty="0"/>
          </a:p>
        </p:txBody>
      </p:sp>
      <p:pic>
        <p:nvPicPr>
          <p:cNvPr id="39940" name="Picture 4" descr="http://img-fotki.yandex.ru/get/3611/fly-by-nsk.1/0_272b4_e39a727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86124"/>
            <a:ext cx="4571996" cy="342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/>
          <a:lstStyle/>
          <a:p>
            <a:pPr algn="just"/>
            <a:r>
              <a:rPr lang="ru-RU" b="1" dirty="0" smtClean="0"/>
              <a:t>П</a:t>
            </a:r>
            <a:r>
              <a:rPr lang="ru-RU" b="1" dirty="0" smtClean="0"/>
              <a:t>ереходные </a:t>
            </a:r>
            <a:r>
              <a:rPr lang="ru-RU" b="1" dirty="0" smtClean="0"/>
              <a:t>болота</a:t>
            </a:r>
            <a:r>
              <a:rPr lang="ru-RU" dirty="0" smtClean="0"/>
              <a:t> с плоской или слабовыпуклой поверхностью и </a:t>
            </a:r>
            <a:r>
              <a:rPr lang="ru-RU" dirty="0" err="1" smtClean="0"/>
              <a:t>мезотрофной</a:t>
            </a:r>
            <a:r>
              <a:rPr lang="ru-RU" dirty="0" smtClean="0"/>
              <a:t> растительностью (умеренного минерального питания). Наиболее типичные растения таких болот – береза, осоки, сфагновые мхи.</a:t>
            </a:r>
          </a:p>
          <a:p>
            <a:pPr algn="just"/>
            <a:endParaRPr lang="ru-RU" dirty="0"/>
          </a:p>
        </p:txBody>
      </p:sp>
      <p:pic>
        <p:nvPicPr>
          <p:cNvPr id="5" name="Picture 2" descr="http://old.admoblkaluga.ru/New/Nature/Plants/pl_34.jpg"/>
          <p:cNvPicPr>
            <a:picLocks noChangeAspect="1" noChangeArrowheads="1"/>
          </p:cNvPicPr>
          <p:nvPr/>
        </p:nvPicPr>
        <p:blipFill>
          <a:blip r:embed="rId2"/>
          <a:srcRect b="5555"/>
          <a:stretch>
            <a:fillRect/>
          </a:stretch>
        </p:blipFill>
        <p:spPr bwMode="auto">
          <a:xfrm>
            <a:off x="1714480" y="2428868"/>
            <a:ext cx="5791200" cy="3643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участвуют в распределении водных запасов планеты;</a:t>
            </a:r>
          </a:p>
          <a:p>
            <a:r>
              <a:rPr lang="ru-RU" dirty="0" smtClean="0"/>
              <a:t>- повышают возможность испарения;</a:t>
            </a:r>
          </a:p>
          <a:p>
            <a:r>
              <a:rPr lang="ru-RU" dirty="0" smtClean="0"/>
              <a:t>- поглощают влагу во время снеготаяния, чем уменьшают весенний сток;</a:t>
            </a:r>
          </a:p>
          <a:p>
            <a:r>
              <a:rPr lang="ru-RU" dirty="0" smtClean="0"/>
              <a:t>- частично формируют химический состав речных вод;</a:t>
            </a:r>
          </a:p>
          <a:p>
            <a:r>
              <a:rPr lang="ru-RU" dirty="0" smtClean="0"/>
              <a:t>- являются местом добычи торфа;</a:t>
            </a:r>
          </a:p>
          <a:p>
            <a:r>
              <a:rPr lang="ru-RU" dirty="0" smtClean="0"/>
              <a:t>- в них накапливаются руды, богатые </a:t>
            </a:r>
            <a:r>
              <a:rPr lang="en-US" dirty="0" smtClean="0"/>
              <a:t>Fe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в растительном покрове много лекарственных растений;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 Значение болот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Болото </a:t>
            </a:r>
            <a:r>
              <a:rPr lang="ru-RU" b="1" dirty="0" smtClean="0"/>
              <a:t>находится в Южном Судане в долине Белого Нила</a:t>
            </a:r>
            <a:r>
              <a:rPr lang="ru-RU" b="1" dirty="0" smtClean="0"/>
              <a:t>, его </a:t>
            </a:r>
            <a:r>
              <a:rPr lang="ru-RU" b="1" dirty="0" smtClean="0"/>
              <a:t>площадь в разгаре сезона дождей составляет практически площадь </a:t>
            </a:r>
            <a:r>
              <a:rPr lang="ru-RU" b="1" dirty="0" smtClean="0"/>
              <a:t>Англии.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Самое большое болото на Земле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986" name="Picture 2" descr="&amp;Scy;&amp;acy;&amp;mcy;&amp;ocy;&amp;iecy; &amp;bcy;&amp;ocy;&amp;lcy;&amp;softcy;&amp;shcy;&amp;ocy;&amp;iecy; &amp;bcy;&amp;ocy;&amp;lcy;&amp;ocy;&amp;tcy;&amp;ocy; &amp;vcy; &amp;mcy;&amp;icy;&amp;rcy;&amp;iecy; (9 &amp;fcy;&amp;ocy;&amp;tcy;&amp;o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5429288" cy="3622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&amp;Scy;&amp;acy;&amp;mcy;&amp;ocy;&amp;iecy; &amp;bcy;&amp;ocy;&amp;lcy;&amp;softcy;&amp;shcy;&amp;ocy;&amp;iecy; &amp;bcy;&amp;ocy;&amp;lcy;&amp;ocy;&amp;tcy;&amp;ocy; &amp;vcy; &amp;mcy;&amp;icy;&amp;rcy;&amp;iecy; (9 &amp;fcy;&amp;ocy;&amp;tcy;&amp;o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&amp;Scy;&amp;acy;&amp;mcy;&amp;ocy;&amp;iecy; &amp;bcy;&amp;ocy;&amp;lcy;&amp;softcy;&amp;shcy;&amp;ocy;&amp;iecy; &amp;bcy;&amp;ocy;&amp;lcy;&amp;ocy;&amp;tcy;&amp;ocy; &amp;vcy; &amp;mcy;&amp;icy;&amp;rcy;&amp;iecy; (9 &amp;fcy;&amp;ocy;&amp;tcy;&amp;o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923958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34817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Сибири находится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болото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площадью 53 000 кв. км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Васюганское болото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расположено в центральной части Сибири. Это огромное болото, возрастом около 9 000 лет и площадью размером со 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Швейцарию.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Его протяжённость с запада на Восток — 573 км, с севера на юг — 320 км. Васюганское болото раскинулось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 три области: Томскую, Омскую и Новосибирскую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00034" y="2285992"/>
            <a:ext cx="428628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14290"/>
            <a:ext cx="8143875" cy="528639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Болото – </a:t>
            </a:r>
            <a:r>
              <a:rPr lang="ru-RU" sz="2800" dirty="0" smtClean="0"/>
              <a:t>это избыточно увлажненный с застойным водным режимом участок суши, на котором происходит накопление органического вещества в виде неразложившихся остатков растительности. Общая площадь болот на Земле – 3,5 млн. км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000496" y="3071810"/>
            <a:ext cx="496714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Vcy; &amp;Scy;&amp;icy;&amp;bcy;&amp;icy;&amp;rcy;&amp;icy; &amp;ncy;&amp;acy;&amp;khcy;&amp;ocy;&amp;dcy;&amp;icy;&amp;tcy;&amp;scy;&amp;yacy; &amp;scy;&amp;acy;&amp;mcy;&amp;ocy;&amp;iecy; &amp;bcy;&amp;ocy;&amp;lcy;&amp;softcy;&amp;shcy;&amp;ocy;&amp;iecy; &amp;ncy;&amp;acy; &amp;Zcy;&amp;iecy;&amp;mcy;&amp;lcy;&amp;iecy; &amp;bcy;&amp;ocy;&amp;lcy;&amp;ocy;&amp;tcy;&amp;ocy; &amp;pcy;&amp;lcy;&amp;ocy;&amp;shchcy;&amp;acy;&amp;dcy;&amp;softcy;&amp;yucy; 53 000 &amp;kcy;&amp;vcy;. &amp;k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22415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&amp;Vcy; &amp;Scy;&amp;icy;&amp;bcy;&amp;icy;&amp;rcy;&amp;icy; &amp;ncy;&amp;acy;&amp;khcy;&amp;ocy;&amp;dcy;&amp;icy;&amp;tcy;&amp;scy;&amp;yacy; &amp;scy;&amp;acy;&amp;mcy;&amp;ocy;&amp;iecy; &amp;bcy;&amp;ocy;&amp;lcy;&amp;softcy;&amp;shcy;&amp;ocy;&amp;iecy; &amp;ncy;&amp;acy; &amp;Zcy;&amp;iecy;&amp;mcy;&amp;lcy;&amp;iecy; &amp;bcy;&amp;ocy;&amp;lcy;&amp;ocy;&amp;tcy;&amp;ocy; &amp;pcy;&amp;lcy;&amp;ocy;&amp;shchcy;&amp;acy;&amp;dcy;&amp;softcy;&amp;yucy; 53 000 &amp;kcy;&amp;vcy;. &amp;k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7812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186737" cy="57689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	Болота возникают </a:t>
            </a:r>
            <a:r>
              <a:rPr lang="ru-RU" u="sng" dirty="0" smtClean="0"/>
              <a:t>путем зарастания водоемов</a:t>
            </a:r>
            <a:r>
              <a:rPr lang="ru-RU" dirty="0" smtClean="0"/>
              <a:t> или вследствие </a:t>
            </a:r>
            <a:r>
              <a:rPr lang="ru-RU" u="sng" dirty="0" smtClean="0"/>
              <a:t>заболачивания водораздельных пространств. </a:t>
            </a:r>
            <a:endParaRPr lang="ru-RU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7" name="Picture 4" descr="H:\Documents and Settings\1\Рабочий стол\б5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10503"/>
          <a:stretch>
            <a:fillRect/>
          </a:stretch>
        </p:blipFill>
        <p:spPr bwMode="auto">
          <a:xfrm>
            <a:off x="1571604" y="2214554"/>
            <a:ext cx="6410317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643866" cy="57628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tx2">
                    <a:lumMod val="75000"/>
                  </a:schemeClr>
                </a:solidFill>
              </a:rPr>
              <a:t>Болота образуются и  по берегам водоёмов.</a:t>
            </a:r>
            <a:endParaRPr lang="ru-RU" sz="2800" b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142976" y="1214422"/>
            <a:ext cx="6862337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642938"/>
            <a:ext cx="8229600" cy="45259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Болота встречаются в тундре 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5" name="Picture 4" descr="H:\Documents and Settings\1\Рабочий стол\б2.jpe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71604" y="1357298"/>
            <a:ext cx="607218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Documents and Settings\1\Рабочий стол\б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428596" y="1071546"/>
            <a:ext cx="6096000" cy="4572000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6786610" cy="5048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tx2">
                    <a:lumMod val="75000"/>
                  </a:schemeClr>
                </a:solidFill>
              </a:rPr>
              <a:t>Болота встречаются и в   лесной зоне.</a:t>
            </a:r>
            <a:endParaRPr lang="ru-RU" sz="2800" b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928934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Стадии образования болот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-357214"/>
          <a:ext cx="8429684" cy="700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Развитие болот  на равнинном рельефе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92867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Равнинный рельеф</a:t>
            </a:r>
            <a:r>
              <a:rPr lang="ru-RU" sz="2400" i="1" dirty="0" smtClean="0"/>
              <a:t> </a:t>
            </a:r>
            <a:r>
              <a:rPr lang="ru-RU" sz="2400" dirty="0" smtClean="0"/>
              <a:t>и наличие</a:t>
            </a:r>
            <a:r>
              <a:rPr lang="ru-RU" sz="2400" i="1" dirty="0" smtClean="0"/>
              <a:t> </a:t>
            </a:r>
            <a:r>
              <a:rPr lang="ru-RU" sz="2400" dirty="0" smtClean="0"/>
              <a:t>на поверхности или близ нее водонепроницаемого слоя (обычно глины) ведут к постоянному </a:t>
            </a:r>
            <a:r>
              <a:rPr lang="ru-RU" sz="2400" dirty="0" smtClean="0"/>
              <a:t>избыточному </a:t>
            </a:r>
            <a:r>
              <a:rPr lang="ru-RU" sz="2400" dirty="0" smtClean="0"/>
              <a:t>содержанию влаги в верхнем горизонте грунта. </a:t>
            </a:r>
            <a:r>
              <a:rPr lang="ru-RU" sz="2400" dirty="0" smtClean="0"/>
              <a:t>Благоприятным </a:t>
            </a:r>
            <a:r>
              <a:rPr lang="ru-RU" sz="2400" dirty="0" smtClean="0"/>
              <a:t>условием для развития болот в этом случае является </a:t>
            </a:r>
            <a:r>
              <a:rPr lang="ru-RU" sz="2400" dirty="0" smtClean="0"/>
              <a:t>водонепроницаемость </a:t>
            </a:r>
            <a:r>
              <a:rPr lang="ru-RU" sz="2400" dirty="0" smtClean="0"/>
              <a:t>почв. </a:t>
            </a:r>
            <a:endParaRPr lang="ru-RU" sz="2400" dirty="0"/>
          </a:p>
        </p:txBody>
      </p:sp>
      <p:pic>
        <p:nvPicPr>
          <p:cNvPr id="5122" name="Picture 2" descr="http://www.peatlands.ru/files/1143192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00375"/>
            <a:ext cx="5915025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B619AE-7EB5-4819-ABF9-FEC3D7F63258}"/>
</file>

<file path=customXml/itemProps2.xml><?xml version="1.0" encoding="utf-8"?>
<ds:datastoreItem xmlns:ds="http://schemas.openxmlformats.org/officeDocument/2006/customXml" ds:itemID="{558E61E3-0DCA-4F97-A819-9F02F867742C}"/>
</file>

<file path=customXml/itemProps3.xml><?xml version="1.0" encoding="utf-8"?>
<ds:datastoreItem xmlns:ds="http://schemas.openxmlformats.org/officeDocument/2006/customXml" ds:itemID="{B951EBE9-EE48-4161-A5E4-CF7942655941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406</TotalTime>
  <Words>664</Words>
  <Application>Microsoft Office PowerPoint</Application>
  <PresentationFormat>Экран (4:3)</PresentationFormat>
  <Paragraphs>69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Гидрология болот</vt:lpstr>
      <vt:lpstr>Вопросы:</vt:lpstr>
      <vt:lpstr>Слайд 3</vt:lpstr>
      <vt:lpstr>Слайд 4</vt:lpstr>
      <vt:lpstr>Болота образуются и  по берегам водоёмов.</vt:lpstr>
      <vt:lpstr>Слайд 6</vt:lpstr>
      <vt:lpstr>Болота встречаются и в   лесной зоне.</vt:lpstr>
      <vt:lpstr>Стадии образования болот</vt:lpstr>
      <vt:lpstr>Развитие болот  на равнинном рельефе</vt:lpstr>
      <vt:lpstr>Болота образуются в местах вырубленного леса</vt:lpstr>
      <vt:lpstr>Болота образуются в местах лесных пожаров</vt:lpstr>
      <vt:lpstr>Низинные болота с осоковой растительностью и с малой мощностью отложений торфа могут образоваться в условиях затрудненного стока весенней воды с поймы речных долин в русло реки. </vt:lpstr>
      <vt:lpstr>Заболачивание приречных низменностей происходит также вследствие поднятия уровня воды в реке в результате устройства плотин;  в этом случае одновременно имеет место как затопление водой с поверхности, так и подтопление площади в результате поднятия грунтовой воды.</vt:lpstr>
      <vt:lpstr>Очагами заболачивания водоразделов служат иногда мелкие впадины, возникающие как провалы на местах выноса грунтовыми водами растворимых солей, а также на участках механического выноса мелкопесчаного грунта из-под слоя глины.</vt:lpstr>
      <vt:lpstr>В области тундры причиной заболачивания является весьма малое испарение с поверхности земли и неглубокое залегание слоя вечной мерзлоты</vt:lpstr>
      <vt:lpstr>Исходя из геоморфологических условий залегания рельефа поверхности и связанных с ними условий водного питания и растительного покрова, болотные массивы, по К. Е. Иванову, можно разделить на две основные группы:</vt:lpstr>
      <vt:lpstr>2. Морфология торфяных болот</vt:lpstr>
      <vt:lpstr>Схема слоистого строения торфяной залежи верхового болота: </vt:lpstr>
      <vt:lpstr>Характерными элементами рельефа болота служат:  </vt:lpstr>
      <vt:lpstr>Болота имеют специфическую гидрографическую сеть, включающую болотные водоемы, болотные водотоки и топи.</vt:lpstr>
      <vt:lpstr>3. Типы болот</vt:lpstr>
      <vt:lpstr> Низинные болота обычно имеют вогнутую или плоскую поверхность, способствующую застойному характеру водного режима. В питании этих болот большую роль играют подземные воды, богатые минеральными солями.  Характерной чертой низинных болот являются евтрофные растения, требовательные к минеральным веществам. Среди таких растений ольха, береза, осоки, тростник. </vt:lpstr>
      <vt:lpstr>Слайд 23</vt:lpstr>
      <vt:lpstr>Слайд 24</vt:lpstr>
      <vt:lpstr>4. Значение болот</vt:lpstr>
      <vt:lpstr>Самое большое болото на Земле</vt:lpstr>
      <vt:lpstr>Слайд 27</vt:lpstr>
      <vt:lpstr>Слайд 28</vt:lpstr>
      <vt:lpstr>В Сибири находится болото площадью 53 000 кв. км Васюганское болото расположено в центральной части Сибири. Это огромное болото, возрастом около 9 000 лет и площадью размером со Швейцарию. Его протяжённость с запада на Восток — 573 км, с севера на юг — 320 км. Васюганское болото раскинулось на три области: Томскую, Омскую и Новосибирскую.</vt:lpstr>
      <vt:lpstr>Слайд 30</vt:lpstr>
      <vt:lpstr>Слайд 31</vt:lpstr>
    </vt:vector>
  </TitlesOfParts>
  <Company>121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   О   Л   О   Т  А</dc:title>
  <dc:creator>1</dc:creator>
  <cp:lastModifiedBy>XTreme</cp:lastModifiedBy>
  <cp:revision>78</cp:revision>
  <dcterms:created xsi:type="dcterms:W3CDTF">2010-02-05T09:30:43Z</dcterms:created>
  <dcterms:modified xsi:type="dcterms:W3CDTF">2012-09-13T20:48:22Z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