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3" r:id="rId5"/>
    <p:sldId id="257" r:id="rId6"/>
    <p:sldId id="267" r:id="rId7"/>
    <p:sldId id="262" r:id="rId8"/>
    <p:sldId id="269" r:id="rId9"/>
    <p:sldId id="275" r:id="rId10"/>
    <p:sldId id="258" r:id="rId11"/>
    <p:sldId id="266" r:id="rId12"/>
    <p:sldId id="264" r:id="rId13"/>
    <p:sldId id="259" r:id="rId14"/>
    <p:sldId id="265" r:id="rId15"/>
    <p:sldId id="261" r:id="rId16"/>
    <p:sldId id="260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66"/>
    <a:srgbClr val="B1B3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80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5E4BE-8D0B-4356-9C57-9CCDB5E10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EB23-AC06-47AE-9BCF-B349F37ED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7F326-0908-41A0-B150-4B65E603B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073FB-ABB8-4002-BD60-BD43048CD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34E04-DB1B-4041-BB3E-B06CB81E2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2889B-3B49-4A3B-9C2B-BA9118986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1E05-6F24-48A7-8C15-F01E6FB23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4CA4F-5975-4E55-9617-AAB60A0B4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6BC1-51C9-4195-AC63-5F99B32D2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C0FE-0F73-4218-976D-3CE39F7AC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87A-FCE3-4B40-9C92-272084E0E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838195-4BD9-4427-83CF-0EC1EFDEB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6"/>
          <p:cNvSpPr>
            <a:spLocks noChangeArrowheads="1" noChangeShapeType="1" noTextEdit="1"/>
          </p:cNvSpPr>
          <p:nvPr/>
        </p:nvSpPr>
        <p:spPr bwMode="auto">
          <a:xfrm>
            <a:off x="357188" y="0"/>
            <a:ext cx="7215187" cy="414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67961" dir="14606097" sx="125000" sy="125000" algn="tl" rotWithShape="0">
                  <a:schemeClr val="hlink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 b="35686"/>
          <a:stretch>
            <a:fillRect/>
          </a:stretch>
        </p:blipFill>
        <p:spPr bwMode="auto">
          <a:xfrm>
            <a:off x="684213" y="692150"/>
            <a:ext cx="7699375" cy="36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mg34343i"/>
          <p:cNvPicPr>
            <a:picLocks noChangeAspect="1" noChangeArrowheads="1"/>
          </p:cNvPicPr>
          <p:nvPr/>
        </p:nvPicPr>
        <p:blipFill>
          <a:blip r:embed="rId2"/>
          <a:srcRect l="6142" r="-1178" b="7123"/>
          <a:stretch>
            <a:fillRect/>
          </a:stretch>
        </p:blipFill>
        <p:spPr bwMode="auto">
          <a:xfrm>
            <a:off x="3203575" y="0"/>
            <a:ext cx="5761038" cy="5445125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6388" y="4224337"/>
            <a:ext cx="3529012" cy="23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66FF66"/>
              </a:buClr>
              <a:buFont typeface="Wingdings" pitchFamily="2" charset="2"/>
              <a:buNone/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Атмосфера Урана состоит из: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  <a:p>
            <a:pPr>
              <a:buClr>
                <a:srgbClr val="66FF66"/>
              </a:buClr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84 % молекулярного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водорода;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  <a:p>
            <a:pPr>
              <a:buClr>
                <a:srgbClr val="66FF66"/>
              </a:buClr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14 %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гелия;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  <a:p>
            <a:pPr>
              <a:buClr>
                <a:srgbClr val="66FF66"/>
              </a:buClr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2 %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метана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0dbeda0a60ed210c6a375f8e7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04664"/>
            <a:ext cx="6553200" cy="505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" y="5661248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атмосфере Урана наблюдаются признаки сильных ветров, дующих параллельно экватору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планеты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uranus_n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784"/>
            <a:ext cx="3889375" cy="388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uran_2_20091027_2032801988"/>
          <p:cNvPicPr>
            <a:picLocks noChangeAspect="1" noChangeArrowheads="1"/>
          </p:cNvPicPr>
          <p:nvPr/>
        </p:nvPicPr>
        <p:blipFill rotWithShape="1">
          <a:blip r:embed="rId3" cstate="print"/>
          <a:srcRect b="4315"/>
          <a:stretch/>
        </p:blipFill>
        <p:spPr bwMode="auto">
          <a:xfrm>
            <a:off x="4572000" y="670973"/>
            <a:ext cx="3840163" cy="551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ull_tif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7848600" cy="548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40081" y="5741988"/>
            <a:ext cx="7458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Кольца Урана отражают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лишь 3 %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падающего</a:t>
            </a:r>
          </a:p>
          <a:p>
            <a:pPr algn="ctr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них света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u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620713"/>
            <a:ext cx="5400675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95288" y="5589588"/>
            <a:ext cx="8574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Кольцо Урана настолько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темные, что их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долгое время не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удавалось разглядеть в телескоп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800px-Uranian_moon_mont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16114"/>
            <a:ext cx="9036496" cy="27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4213" y="5373688"/>
            <a:ext cx="8142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Орбиты большинства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спутников практически совпадают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плоскостью экватора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Урана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2075" y="407808"/>
            <a:ext cx="9144000" cy="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 спутников нет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атмосферы, потому что слишком малы, чтобы удержать вокруг себя газовую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оболочку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7466_04080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38" y="6350"/>
            <a:ext cx="6624637" cy="641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u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125538"/>
            <a:ext cx="3862387" cy="386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uran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49275"/>
            <a:ext cx="3514725" cy="521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75240" cy="1162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Планета Уран</a:t>
            </a:r>
            <a:endParaRPr lang="ru-RU" sz="6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837" y="1406426"/>
            <a:ext cx="8784976" cy="5256584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Уран – седьмая </a:t>
            </a:r>
            <a:r>
              <a:rPr lang="ru-RU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 удалённости от Солнца, третья по диаметру и четвёртая по массе планета Солнечной системы. Была открыта в 1781 году английским астрономом Уильямом Гершелем и названа в честь греческого бога неба Урана, отца Кроноса (в римской мифологии Сатурна) и, соответственно, деда </a:t>
            </a:r>
            <a: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Зевса. Уран </a:t>
            </a:r>
            <a:r>
              <a:rPr lang="ru-RU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стал первой планетой, обнаруженной в Новое время и при помощи </a:t>
            </a:r>
            <a: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телескопа. </a:t>
            </a:r>
            <a:r>
              <a:rPr lang="ru-RU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 открытии Урана Уильям Гершель объявил 13 марта 1781 </a:t>
            </a:r>
            <a: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года, </a:t>
            </a:r>
            <a:r>
              <a:rPr lang="ru-RU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тем самым впервые со времён античности расширив границы Солнечной системы в глазах человека. Несмотря на то, что порой Уран различим невооружённым глазом, более ранние наблюдатели не догадывались, что это планета, из-за его тусклости и медленного </a:t>
            </a:r>
            <a: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движения.</a:t>
            </a:r>
            <a:endParaRPr lang="ru-RU" sz="2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Физические характеристики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777041"/>
          <a:ext cx="8136904" cy="595177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68452"/>
                <a:gridCol w="4068452"/>
              </a:tblGrid>
              <a:tr h="32326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Полярное сжатие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0,02293</a:t>
                      </a:r>
                      <a:endParaRPr lang="ru-RU" sz="1400" dirty="0"/>
                    </a:p>
                  </a:txBody>
                  <a:tcPr/>
                </a:tc>
              </a:tr>
              <a:tr h="32326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Экваториальный радиус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25 559 км</a:t>
                      </a:r>
                      <a:endParaRPr lang="ru-RU" sz="1400" dirty="0"/>
                    </a:p>
                  </a:txBody>
                  <a:tcPr/>
                </a:tc>
              </a:tr>
              <a:tr h="32326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Полярный радиус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24 973 км</a:t>
                      </a:r>
                      <a:endParaRPr lang="ru-RU" sz="1400" dirty="0"/>
                    </a:p>
                  </a:txBody>
                  <a:tcPr/>
                </a:tc>
              </a:tr>
              <a:tr h="32326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Площадь поверхности (</a:t>
                      </a:r>
                      <a:r>
                        <a:rPr lang="en-US" sz="1400" kern="1200" dirty="0" smtClean="0">
                          <a:effectLst/>
                        </a:rPr>
                        <a:t>S)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8,1156·10</a:t>
                      </a:r>
                      <a:r>
                        <a:rPr lang="ru-RU" sz="1400" kern="1200" baseline="30000" dirty="0" smtClean="0">
                          <a:effectLst/>
                        </a:rPr>
                        <a:t>9</a:t>
                      </a:r>
                      <a:r>
                        <a:rPr lang="ru-RU" sz="1400" kern="1200" dirty="0" smtClean="0">
                          <a:effectLst/>
                        </a:rPr>
                        <a:t> км²</a:t>
                      </a:r>
                      <a:endParaRPr lang="ru-RU" sz="1400" dirty="0"/>
                    </a:p>
                  </a:txBody>
                  <a:tcPr/>
                </a:tc>
              </a:tr>
              <a:tr h="32326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Объём (</a:t>
                      </a:r>
                      <a:r>
                        <a:rPr lang="en-US" sz="1400" kern="1200" dirty="0" smtClean="0">
                          <a:effectLst/>
                        </a:rPr>
                        <a:t>V)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6,833·10</a:t>
                      </a:r>
                      <a:r>
                        <a:rPr lang="ru-RU" sz="1400" kern="1200" baseline="30000" dirty="0" smtClean="0">
                          <a:effectLst/>
                        </a:rPr>
                        <a:t>13</a:t>
                      </a:r>
                      <a:r>
                        <a:rPr lang="ru-RU" sz="1400" kern="1200" dirty="0" smtClean="0">
                          <a:effectLst/>
                        </a:rPr>
                        <a:t> км³</a:t>
                      </a:r>
                      <a:endParaRPr lang="ru-RU" sz="1400" dirty="0"/>
                    </a:p>
                  </a:txBody>
                  <a:tcPr/>
                </a:tc>
              </a:tr>
              <a:tr h="32326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Масса (</a:t>
                      </a:r>
                      <a:r>
                        <a:rPr lang="en-US" sz="1400" kern="1200" dirty="0" smtClean="0">
                          <a:effectLst/>
                        </a:rPr>
                        <a:t>m)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8,6832·10</a:t>
                      </a:r>
                      <a:r>
                        <a:rPr lang="ru-RU" sz="1400" kern="1200" baseline="30000" dirty="0" smtClean="0">
                          <a:effectLst/>
                        </a:rPr>
                        <a:t>25</a:t>
                      </a:r>
                      <a:r>
                        <a:rPr lang="ru-RU" sz="1400" kern="1200" dirty="0" smtClean="0">
                          <a:effectLst/>
                        </a:rPr>
                        <a:t> кг</a:t>
                      </a:r>
                      <a:endParaRPr lang="ru-RU" sz="1400" dirty="0"/>
                    </a:p>
                  </a:txBody>
                  <a:tcPr/>
                </a:tc>
              </a:tr>
              <a:tr h="32326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Средняя плотность (</a:t>
                      </a:r>
                      <a:r>
                        <a:rPr lang="el-GR" sz="1400" kern="1200" dirty="0" smtClean="0">
                          <a:effectLst/>
                        </a:rPr>
                        <a:t>ρ)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1,27 г/см³</a:t>
                      </a:r>
                      <a:endParaRPr lang="ru-RU" sz="1400" dirty="0"/>
                    </a:p>
                  </a:txBody>
                  <a:tcPr/>
                </a:tc>
              </a:tr>
              <a:tr h="32326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Вторая космическая скорость (</a:t>
                      </a:r>
                      <a:r>
                        <a:rPr lang="en-US" sz="1400" kern="1200" dirty="0" smtClean="0">
                          <a:effectLst/>
                        </a:rPr>
                        <a:t>v</a:t>
                      </a:r>
                      <a:r>
                        <a:rPr lang="en-US" sz="1400" kern="1200" baseline="-25000" dirty="0" smtClean="0">
                          <a:effectLst/>
                        </a:rPr>
                        <a:t>2</a:t>
                      </a:r>
                      <a:r>
                        <a:rPr lang="en-US" sz="1400" kern="1200" dirty="0" smtClean="0">
                          <a:effectLst/>
                        </a:rPr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21,3 км/</a:t>
                      </a:r>
                      <a:r>
                        <a:rPr lang="en-US" sz="1400" kern="1200" dirty="0" smtClean="0">
                          <a:effectLst/>
                        </a:rPr>
                        <a:t>c</a:t>
                      </a:r>
                      <a:endParaRPr lang="ru-RU" sz="1400" dirty="0"/>
                    </a:p>
                  </a:txBody>
                  <a:tcPr/>
                </a:tc>
              </a:tr>
              <a:tr h="50329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Экваториальная скорость вращения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2,59 км/с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kern="1200" dirty="0" smtClean="0">
                          <a:effectLst/>
                        </a:rPr>
                        <a:t>9 324 км/ч</a:t>
                      </a:r>
                      <a:endParaRPr lang="ru-RU" sz="1400" dirty="0"/>
                    </a:p>
                  </a:txBody>
                  <a:tcPr/>
                </a:tc>
              </a:tr>
              <a:tr h="503298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kern="1200" dirty="0" smtClean="0">
                          <a:effectLst/>
                        </a:rPr>
                        <a:t>Период вращения</a:t>
                      </a:r>
                      <a:r>
                        <a:rPr lang="ru-RU" sz="1400" kern="1200" dirty="0" smtClean="0">
                          <a:effectLst/>
                        </a:rPr>
                        <a:t> (</a:t>
                      </a:r>
                      <a:r>
                        <a:rPr lang="en-US" sz="1400" kern="1200" dirty="0" smtClean="0">
                          <a:effectLst/>
                        </a:rPr>
                        <a:t>T)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0,71833 дней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kern="1200" dirty="0" smtClean="0">
                          <a:effectLst/>
                        </a:rPr>
                        <a:t>17 ч 14 мин 24 с</a:t>
                      </a:r>
                      <a:endParaRPr lang="ru-RU" sz="1400" dirty="0"/>
                    </a:p>
                  </a:txBody>
                  <a:tcPr/>
                </a:tc>
              </a:tr>
              <a:tr h="32326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Наклон оси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97,77°</a:t>
                      </a:r>
                      <a:endParaRPr lang="ru-RU" sz="1400" dirty="0"/>
                    </a:p>
                  </a:txBody>
                  <a:tcPr/>
                </a:tc>
              </a:tr>
              <a:tr h="50329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Прямое восхождение северного полюса (</a:t>
                      </a:r>
                      <a:r>
                        <a:rPr lang="el-GR" sz="1400" kern="1200" dirty="0" smtClean="0">
                          <a:effectLst/>
                        </a:rPr>
                        <a:t>α)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17 ч 9 мин 15 с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kern="1200" dirty="0" smtClean="0">
                          <a:effectLst/>
                        </a:rPr>
                        <a:t>257,311°</a:t>
                      </a:r>
                      <a:endParaRPr lang="ru-RU" sz="1400" dirty="0"/>
                    </a:p>
                  </a:txBody>
                  <a:tcPr/>
                </a:tc>
              </a:tr>
              <a:tr h="32326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Склонение северного полюса (</a:t>
                      </a:r>
                      <a:r>
                        <a:rPr lang="el-GR" sz="1400" kern="1200" dirty="0" smtClean="0">
                          <a:effectLst/>
                        </a:rPr>
                        <a:t>δ)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−15,175°</a:t>
                      </a:r>
                      <a:endParaRPr lang="ru-RU" sz="1400" dirty="0"/>
                    </a:p>
                  </a:txBody>
                  <a:tcPr/>
                </a:tc>
              </a:tr>
              <a:tr h="50329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Альбедо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0,300 (Бонд)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kern="1200" dirty="0" smtClean="0">
                          <a:effectLst/>
                        </a:rPr>
                        <a:t>0,51 (геом.)</a:t>
                      </a:r>
                      <a:endParaRPr lang="ru-RU" sz="1400" dirty="0"/>
                    </a:p>
                  </a:txBody>
                  <a:tcPr/>
                </a:tc>
              </a:tr>
              <a:tr h="32326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Видимая звёздная величина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5,9−5,32</a:t>
                      </a:r>
                      <a:endParaRPr lang="ru-RU" sz="1400" dirty="0"/>
                    </a:p>
                  </a:txBody>
                  <a:tcPr/>
                </a:tc>
              </a:tr>
              <a:tr h="323261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kern="1200" dirty="0" smtClean="0">
                          <a:effectLst/>
                        </a:rPr>
                        <a:t>Угловой диаметр</a:t>
                      </a:r>
                      <a:endParaRPr lang="ru-RU"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3,3"−4,1"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Орбитальные характеристики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692696"/>
          <a:ext cx="8229600" cy="6035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62258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Перигелий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2 748 938 461 км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effectLst/>
                        </a:rPr>
                        <a:t>18,375 518 63 а. е.</a:t>
                      </a:r>
                      <a:endParaRPr lang="ru-RU" b="0" dirty="0"/>
                    </a:p>
                  </a:txBody>
                  <a:tcPr/>
                </a:tc>
              </a:tr>
              <a:tr h="62258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Афелий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3 004 419 704 км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effectLst/>
                        </a:rPr>
                        <a:t>20,083 305 26 а. е.</a:t>
                      </a:r>
                      <a:endParaRPr lang="ru-RU" b="0" dirty="0"/>
                    </a:p>
                  </a:txBody>
                  <a:tcPr/>
                </a:tc>
              </a:tr>
              <a:tr h="62258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Большая полуось (</a:t>
                      </a:r>
                      <a:r>
                        <a:rPr lang="en-US" sz="1800" kern="1200" dirty="0" smtClean="0">
                          <a:effectLst/>
                        </a:rPr>
                        <a:t>a)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2 876 679 082 км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effectLst/>
                        </a:rPr>
                        <a:t>19,229 411 95 а. е.</a:t>
                      </a:r>
                      <a:endParaRPr lang="ru-RU" b="0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Эксцентриситет орбиты (</a:t>
                      </a:r>
                      <a:r>
                        <a:rPr lang="en-US" sz="1800" kern="1200" dirty="0" smtClean="0">
                          <a:effectLst/>
                        </a:rPr>
                        <a:t>e)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0,044 405 586</a:t>
                      </a:r>
                      <a:endParaRPr lang="ru-RU" b="0" dirty="0"/>
                    </a:p>
                  </a:txBody>
                  <a:tcPr/>
                </a:tc>
              </a:tr>
              <a:tr h="62258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Сидерический период обращения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30 799,095 дней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effectLst/>
                        </a:rPr>
                        <a:t>84,323 326 года</a:t>
                      </a:r>
                      <a:endParaRPr lang="ru-RU" b="0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Синодический период обращения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369,66 дней</a:t>
                      </a:r>
                      <a:endParaRPr lang="ru-RU" b="0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Орбитальная скорость (</a:t>
                      </a:r>
                      <a:r>
                        <a:rPr lang="en-US" sz="1800" kern="1200" dirty="0" smtClean="0">
                          <a:effectLst/>
                        </a:rPr>
                        <a:t>v)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6,81 км/с</a:t>
                      </a:r>
                      <a:endParaRPr lang="ru-RU" b="0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Средняя аномалия (</a:t>
                      </a:r>
                      <a:r>
                        <a:rPr lang="en-US" sz="1800" kern="1200" dirty="0" smtClean="0">
                          <a:effectLst/>
                        </a:rPr>
                        <a:t>M</a:t>
                      </a:r>
                      <a:r>
                        <a:rPr lang="en-US" sz="1800" kern="1200" baseline="-25000" dirty="0" smtClean="0">
                          <a:effectLst/>
                        </a:rPr>
                        <a:t>o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142,955717°</a:t>
                      </a:r>
                      <a:endParaRPr lang="ru-RU" b="0" dirty="0"/>
                    </a:p>
                  </a:txBody>
                  <a:tcPr/>
                </a:tc>
              </a:tr>
              <a:tr h="88940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Наклонение</a:t>
                      </a:r>
                      <a:r>
                        <a:rPr lang="ru-RU" sz="1800" kern="1200" baseline="0" dirty="0" smtClean="0">
                          <a:effectLst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err="1" smtClean="0">
                          <a:effectLst/>
                        </a:rPr>
                        <a:t>i</a:t>
                      </a:r>
                      <a:r>
                        <a:rPr lang="en-US" sz="1800" kern="1200" dirty="0" smtClean="0">
                          <a:effectLst/>
                        </a:rPr>
                        <a:t>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0,772556°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effectLst/>
                        </a:rPr>
                        <a:t>6,48°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effectLst/>
                        </a:rPr>
                        <a:t>относительно солнечного экватора</a:t>
                      </a:r>
                      <a:endParaRPr lang="ru-RU" b="0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kern="1200" dirty="0" smtClean="0">
                          <a:effectLst/>
                        </a:rPr>
                        <a:t>Долгота восходящего узла</a:t>
                      </a:r>
                      <a:r>
                        <a:rPr lang="ru-RU" sz="1800" kern="1200" dirty="0" smtClean="0">
                          <a:effectLst/>
                        </a:rPr>
                        <a:t> (</a:t>
                      </a:r>
                      <a:r>
                        <a:rPr lang="el-GR" sz="1800" kern="1200" dirty="0" smtClean="0">
                          <a:effectLst/>
                        </a:rPr>
                        <a:t>Ω)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73,989821°</a:t>
                      </a:r>
                      <a:endParaRPr lang="ru-RU" b="0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Аргумент перицентра (</a:t>
                      </a:r>
                      <a:r>
                        <a:rPr lang="el-GR" sz="1800" kern="1200" dirty="0" smtClean="0">
                          <a:effectLst/>
                        </a:rPr>
                        <a:t>ω)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96,541318°</a:t>
                      </a:r>
                      <a:endParaRPr lang="ru-RU" b="0" dirty="0"/>
                    </a:p>
                  </a:txBody>
                  <a:tcPr/>
                </a:tc>
              </a:tr>
              <a:tr h="3607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Спутники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3497-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95" y="692696"/>
            <a:ext cx="8675688" cy="548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uranu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119" y="194921"/>
            <a:ext cx="5177265" cy="506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" y="573325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Ось вращения Урана почти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параллельна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плоскости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орбиты</a:t>
            </a:r>
            <a:endParaRPr lang="ru-RU" sz="20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afeda6275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549275"/>
            <a:ext cx="6096000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55892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Один оборот вокруг Солнца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Уран совершает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 84 земных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года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5148262" cy="386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 descr="uran_miran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066469"/>
            <a:ext cx="4729162" cy="354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Атмосфера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rrowheads="1"/>
          </p:cNvPicPr>
          <p:nvPr>
            <p:ph idx="1"/>
          </p:nvPr>
        </p:nvPicPr>
        <p:blipFill>
          <a:blip r:embed="rId2"/>
          <a:srcRect t="27843"/>
          <a:stretch>
            <a:fillRect/>
          </a:stretch>
        </p:blipFill>
        <p:spPr>
          <a:xfrm>
            <a:off x="395288" y="1196975"/>
            <a:ext cx="8478837" cy="4068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0D64C37-B81D-4555-8B1A-829E557D2609}"/>
</file>

<file path=customXml/itemProps2.xml><?xml version="1.0" encoding="utf-8"?>
<ds:datastoreItem xmlns:ds="http://schemas.openxmlformats.org/officeDocument/2006/customXml" ds:itemID="{FB12F3B6-CFDE-466E-BDDE-2C07D4B689A5}"/>
</file>

<file path=customXml/itemProps3.xml><?xml version="1.0" encoding="utf-8"?>
<ds:datastoreItem xmlns:ds="http://schemas.openxmlformats.org/officeDocument/2006/customXml" ds:itemID="{BCFD3D1E-B817-454B-85D5-D016CF18C247}"/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16</cp:revision>
  <dcterms:created xsi:type="dcterms:W3CDTF">2010-02-24T07:21:23Z</dcterms:created>
  <dcterms:modified xsi:type="dcterms:W3CDTF">2013-12-23T20:30:48Z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