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60" r:id="rId6"/>
    <p:sldId id="263" r:id="rId7"/>
    <p:sldId id="261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5" autoAdjust="0"/>
    <p:restoredTop sz="94660"/>
  </p:normalViewPr>
  <p:slideViewPr>
    <p:cSldViewPr>
      <p:cViewPr>
        <p:scale>
          <a:sx n="80" d="100"/>
          <a:sy n="80" d="100"/>
        </p:scale>
        <p:origin x="-1140" y="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B85A1-E987-4E41-96D8-ED7DD872C3CE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4547C-9C4A-4000-9A3C-65C10BB8AC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B85A1-E987-4E41-96D8-ED7DD872C3CE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4547C-9C4A-4000-9A3C-65C10BB8AC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B85A1-E987-4E41-96D8-ED7DD872C3CE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4547C-9C4A-4000-9A3C-65C10BB8AC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B85A1-E987-4E41-96D8-ED7DD872C3CE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4547C-9C4A-4000-9A3C-65C10BB8AC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B85A1-E987-4E41-96D8-ED7DD872C3CE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4547C-9C4A-4000-9A3C-65C10BB8AC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B85A1-E987-4E41-96D8-ED7DD872C3CE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4547C-9C4A-4000-9A3C-65C10BB8AC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B85A1-E987-4E41-96D8-ED7DD872C3CE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4547C-9C4A-4000-9A3C-65C10BB8AC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B85A1-E987-4E41-96D8-ED7DD872C3CE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4547C-9C4A-4000-9A3C-65C10BB8AC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B85A1-E987-4E41-96D8-ED7DD872C3CE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4547C-9C4A-4000-9A3C-65C10BB8AC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B85A1-E987-4E41-96D8-ED7DD872C3CE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4547C-9C4A-4000-9A3C-65C10BB8AC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B85A1-E987-4E41-96D8-ED7DD872C3CE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4547C-9C4A-4000-9A3C-65C10BB8AC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B85A1-E987-4E41-96D8-ED7DD872C3CE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4547C-9C4A-4000-9A3C-65C10BB8AC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Neptune_storms.jpg?uselang=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jpeg"/><Relationship Id="rId5" Type="http://schemas.openxmlformats.org/officeDocument/2006/relationships/hyperlink" Target="http://commons.wikimedia.org/wiki/File:Neptune_Full.jpg?uselang=ru" TargetMode="Externa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commons.wikimedia.org/wiki/File:Neptune_Full.jpg?uselang=r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Neptune_rings_PIA02224.jpg?uselang=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gif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b32fafe664e330cbc0e23689ad1741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517"/>
            <a:ext cx="9144000" cy="686503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96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Планета Нептун</a:t>
            </a:r>
            <a:endParaRPr lang="ru-RU" sz="9600" b="1" i="1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b32fafe664e330cbc0e23689ad1741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517"/>
            <a:ext cx="9144000" cy="686503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Атмосферный состав</a:t>
            </a:r>
            <a:endParaRPr lang="ru-RU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C000"/>
              </a:buClr>
            </a:pP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Водород (H</a:t>
            </a:r>
            <a:r>
              <a:rPr lang="ru-RU" baseline="-25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2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) 80±3,2 % </a:t>
            </a:r>
            <a:endParaRPr lang="ru-RU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>
              <a:buClr>
                <a:srgbClr val="FFC000"/>
              </a:buClr>
            </a:pP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Гелий 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19±3,2 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%</a:t>
            </a:r>
          </a:p>
          <a:p>
            <a:pPr>
              <a:buClr>
                <a:srgbClr val="FFC000"/>
              </a:buClr>
            </a:pP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Метан 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1,5±0,5 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%</a:t>
            </a:r>
          </a:p>
          <a:p>
            <a:pPr>
              <a:buClr>
                <a:srgbClr val="FFC000"/>
              </a:buClr>
            </a:pP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Дейтерид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водорода (HD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) ~ 0,019 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%</a:t>
            </a:r>
          </a:p>
          <a:p>
            <a:pPr>
              <a:buClr>
                <a:srgbClr val="FFC000"/>
              </a:buClr>
            </a:pP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Этан 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~ 0,00015 %</a:t>
            </a:r>
            <a:endParaRPr lang="ru-RU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r>
              <a:rPr lang="ru-RU" b="1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0b32fafe664e330cbc0e23689ad1741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43408"/>
            <a:ext cx="9144000" cy="71014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6984776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Исследования планеты</a:t>
            </a:r>
            <a:endParaRPr lang="ru-RU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836712"/>
            <a:ext cx="9144000" cy="6021288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Нептун был обнаружен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23 сентября 1846 года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пределах 1° от координат, 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математически предсказанных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Леверье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и 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около 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°</a:t>
            </a:r>
          </a:p>
          <a:p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координат, </a:t>
            </a:r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расчитанных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Адамсом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Нептуна есть система колец, </a:t>
            </a:r>
            <a:endParaRPr lang="ru-RU" dirty="0" smtClean="0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состоящие 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5 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компонентов  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(фото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Вояджера-2)</a:t>
            </a:r>
          </a:p>
          <a:p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Ближе всего к Нептуну «Вояджер-2» подошёл </a:t>
            </a:r>
            <a:endParaRPr lang="ru-RU" dirty="0" smtClean="0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августа 1989 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года. Он 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подтвердил существование магнитного поля 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планеты. С его помощью</a:t>
            </a:r>
            <a:endParaRPr lang="ru-RU" dirty="0" smtClean="0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было 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открыто 6 новых спутников 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несколько 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колец</a:t>
            </a:r>
            <a:endParaRPr lang="ru-RU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http://upload.wikimedia.org/wikipedia/commons/thumb/a/a1/Neptune_rings_PIA02224.jpg/170px-Neptune_rings_PIA02224.jpg">
            <a:hlinkClick r:id="rId3"/>
          </p:cNvPr>
          <p:cNvPicPr>
            <a:picLocks noGrp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844824"/>
            <a:ext cx="252028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Neptune Full.jpg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4913784"/>
            <a:ext cx="219573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Neptune Full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0"/>
            <a:ext cx="7992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5040560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Нептун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b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восьмая планета</a:t>
            </a:r>
            <a:b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Солнечной 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системы,</a:t>
            </a:r>
            <a:b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входит в группу </a:t>
            </a:r>
            <a:b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планет-гигантов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b32fafe664e330cbc0e23689ad1741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503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Планета названа в честь древнеримского бога моря Нептуна</a:t>
            </a:r>
            <a:endParaRPr lang="ru-RU" b="1" i="1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800x600_J3bOMNf4VfGNWR6h7T3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1772816"/>
            <a:ext cx="6239046" cy="4814893"/>
          </a:xfrm>
          <a:prstGeom prst="rect">
            <a:avLst/>
          </a:prstGeom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0006-006-TSelju-dannoj-raboty-javljaetsja-Oznakomlenie-s-istoriej-sozdanij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86908" cy="696518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0"/>
            <a:ext cx="7086592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Место в Солнечной системе</a:t>
            </a:r>
            <a:endParaRPr lang="ru-RU" b="1" i="1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b32fafe664e330cbc0e23689ad1741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517"/>
            <a:ext cx="9144000" cy="686503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Параметры планеты</a:t>
            </a:r>
            <a:endParaRPr lang="ru-RU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643998" cy="5429288"/>
          </a:xfrm>
        </p:spPr>
        <p:txBody>
          <a:bodyPr>
            <a:normAutofit fontScale="77500" lnSpcReduction="20000"/>
          </a:bodyPr>
          <a:lstStyle/>
          <a:p>
            <a:pPr>
              <a:buClr>
                <a:srgbClr val="FFC000"/>
              </a:buClr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Экваториальный радиус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-24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764 ± 15 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км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C000"/>
              </a:buClr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Полярный 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радиус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-24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341 ± 30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км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C000"/>
              </a:buClr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Площадь поверхности (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-7,6408·10</a:t>
            </a:r>
            <a:r>
              <a:rPr lang="ru-RU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км²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C000"/>
              </a:buClr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Объём (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-6,254·10</a:t>
            </a:r>
            <a:r>
              <a:rPr lang="ru-RU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км³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C000"/>
              </a:buClr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Масса (</a:t>
            </a:r>
            <a:r>
              <a:rPr lang="ru-RU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-1,0243·10</a:t>
            </a:r>
            <a:r>
              <a:rPr lang="ru-RU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26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C000"/>
              </a:buClr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Средняя 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плотность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-1,638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г/см³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C000"/>
              </a:buClr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Ускорение свободного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падения на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экваторе (</a:t>
            </a:r>
            <a:r>
              <a:rPr lang="ru-RU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-11,15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м/с²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(1,14 </a:t>
            </a:r>
            <a:r>
              <a:rPr lang="ru-RU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Clr>
                <a:srgbClr val="FFC000"/>
              </a:buClr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Вторая космическая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скорость (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-23,5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км/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C000"/>
              </a:buClr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Экваториальная скорость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вращения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-2,68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км/с 9648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км/ч</a:t>
            </a:r>
          </a:p>
          <a:p>
            <a:pPr>
              <a:buClr>
                <a:srgbClr val="FFC000"/>
              </a:buClr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Период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вращения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0,6653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дня</a:t>
            </a:r>
            <a:r>
              <a:rPr lang="ru-RU" u="sng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 57 мин 59 с</a:t>
            </a:r>
          </a:p>
          <a:p>
            <a:pPr>
              <a:buClr>
                <a:srgbClr val="FFC000"/>
              </a:buClr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Наклон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оси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28,32°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C000"/>
              </a:buClr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Видимая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звёздная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величина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8,0—7,78</a:t>
            </a:r>
            <a:r>
              <a:rPr lang="ru-RU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C000"/>
              </a:buClr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Угловой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диаметр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2,2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"—2,4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C000"/>
              </a:buClr>
            </a:pPr>
            <a:endParaRPr lang="ru-RU" dirty="0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b32fafe664e330cbc0e23689ad1741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034"/>
            <a:ext cx="9144000" cy="686503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Орбитальные характеристики </a:t>
            </a:r>
            <a:endParaRPr lang="ru-RU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84784"/>
            <a:ext cx="8472518" cy="5229200"/>
          </a:xfrm>
        </p:spPr>
        <p:txBody>
          <a:bodyPr>
            <a:normAutofit fontScale="55000" lnSpcReduction="20000"/>
          </a:bodyPr>
          <a:lstStyle/>
          <a:p>
            <a:pPr>
              <a:buClr>
                <a:srgbClr val="FFC000"/>
              </a:buClr>
            </a:pPr>
            <a:r>
              <a:rPr lang="ru-RU" sz="4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Перигелий </a:t>
            </a:r>
            <a:r>
              <a:rPr lang="ru-RU" sz="4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4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452 940 833 </a:t>
            </a:r>
            <a:r>
              <a:rPr lang="ru-RU" sz="4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км; 29,76607095</a:t>
            </a:r>
            <a:r>
              <a:rPr lang="ru-RU" sz="4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а. е.</a:t>
            </a:r>
          </a:p>
          <a:p>
            <a:pPr>
              <a:buClr>
                <a:srgbClr val="FFC000"/>
              </a:buClr>
            </a:pPr>
            <a:r>
              <a:rPr lang="ru-RU" sz="4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Афелий </a:t>
            </a:r>
            <a:r>
              <a:rPr lang="ru-RU" sz="4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4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553 946 490 </a:t>
            </a:r>
            <a:r>
              <a:rPr lang="ru-RU" sz="4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км; 30,44125206</a:t>
            </a:r>
            <a:r>
              <a:rPr lang="ru-RU" sz="4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а. е.</a:t>
            </a:r>
          </a:p>
          <a:p>
            <a:pPr>
              <a:buClr>
                <a:srgbClr val="FFC000"/>
              </a:buClr>
            </a:pPr>
            <a:r>
              <a:rPr lang="ru-RU" sz="4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Большая полуось (</a:t>
            </a:r>
            <a:r>
              <a:rPr lang="ru-RU" sz="45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4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4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ru-RU" sz="4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503 443 661 </a:t>
            </a:r>
            <a:r>
              <a:rPr lang="ru-RU" sz="4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км; 30,10366151</a:t>
            </a:r>
            <a:r>
              <a:rPr lang="ru-RU" sz="4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а. е.</a:t>
            </a:r>
          </a:p>
          <a:p>
            <a:pPr>
              <a:buClr>
                <a:srgbClr val="FFC000"/>
              </a:buClr>
            </a:pPr>
            <a:r>
              <a:rPr lang="ru-RU" sz="4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Эксцентриситет орбиты (</a:t>
            </a:r>
            <a:r>
              <a:rPr lang="ru-RU" sz="45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4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4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0,011214269</a:t>
            </a:r>
            <a:endParaRPr lang="ru-RU" sz="45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C000"/>
              </a:buClr>
            </a:pPr>
            <a:r>
              <a:rPr lang="ru-RU" sz="4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Сидерический </a:t>
            </a:r>
            <a:r>
              <a:rPr lang="ru-RU" sz="4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период обращения</a:t>
            </a:r>
            <a:r>
              <a:rPr lang="ru-RU" sz="4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60</a:t>
            </a:r>
            <a:r>
              <a:rPr lang="ru-RU" sz="4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190,03</a:t>
            </a:r>
            <a:r>
              <a:rPr lang="ru-RU" sz="4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дня; 164,79 </a:t>
            </a:r>
            <a:r>
              <a:rPr lang="ru-RU" sz="4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</a:p>
          <a:p>
            <a:pPr>
              <a:buClr>
                <a:srgbClr val="FFC000"/>
              </a:buClr>
            </a:pPr>
            <a:r>
              <a:rPr lang="ru-RU" sz="4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Синодический </a:t>
            </a:r>
            <a:r>
              <a:rPr lang="ru-RU" sz="4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период обращения</a:t>
            </a:r>
            <a:r>
              <a:rPr lang="ru-RU" sz="4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367,49</a:t>
            </a:r>
            <a:r>
              <a:rPr lang="ru-RU" sz="4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дня</a:t>
            </a:r>
            <a:endParaRPr lang="ru-RU" sz="45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C000"/>
              </a:buClr>
            </a:pPr>
            <a:r>
              <a:rPr lang="ru-RU" sz="4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Орбитальная скорость (</a:t>
            </a:r>
            <a:r>
              <a:rPr lang="ru-RU" sz="45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4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5,4349</a:t>
            </a:r>
            <a:r>
              <a:rPr lang="ru-RU" sz="4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км/с</a:t>
            </a:r>
            <a:endParaRPr lang="ru-RU" sz="45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C000"/>
              </a:buClr>
            </a:pPr>
            <a:r>
              <a:rPr lang="ru-RU" sz="4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Средняя аномалия (</a:t>
            </a:r>
            <a:r>
              <a:rPr lang="ru-RU" sz="45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4500" b="1" i="1" baseline="-25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4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4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267,767281</a:t>
            </a:r>
            <a:r>
              <a:rPr lang="ru-RU" sz="4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°</a:t>
            </a:r>
          </a:p>
          <a:p>
            <a:pPr>
              <a:buClr>
                <a:srgbClr val="FFC000"/>
              </a:buClr>
            </a:pPr>
            <a:r>
              <a:rPr lang="ru-RU" sz="4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Наклонение(</a:t>
            </a:r>
            <a:r>
              <a:rPr lang="ru-RU" sz="45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4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4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1,767975°; 6,43°относительно солнечного</a:t>
            </a:r>
            <a:r>
              <a:rPr lang="ru-RU" sz="4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экватора</a:t>
            </a:r>
          </a:p>
          <a:p>
            <a:pPr>
              <a:buClr>
                <a:srgbClr val="FFC000"/>
              </a:buClr>
            </a:pPr>
            <a:r>
              <a:rPr lang="ru-RU" sz="4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Долгота восходящего узла (</a:t>
            </a:r>
            <a:r>
              <a:rPr lang="ru-RU" sz="4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Ω)</a:t>
            </a:r>
            <a:r>
              <a:rPr lang="ru-RU" sz="4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131,794310</a:t>
            </a:r>
            <a:r>
              <a:rPr lang="ru-RU" sz="4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°</a:t>
            </a:r>
          </a:p>
          <a:p>
            <a:pPr>
              <a:buClr>
                <a:srgbClr val="FFC000"/>
              </a:buClr>
            </a:pPr>
            <a:r>
              <a:rPr lang="ru-RU" sz="4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Аргумент перицентра (</a:t>
            </a:r>
            <a:r>
              <a:rPr lang="ru-RU" sz="45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ru-RU" sz="4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4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265,646853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°</a:t>
            </a:r>
          </a:p>
          <a:p>
            <a:pPr>
              <a:buClr>
                <a:srgbClr val="FFC000"/>
              </a:buClr>
            </a:pPr>
            <a:endParaRPr lang="ru-RU" dirty="0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b32fafe664e330cbc0e23689ad1741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517"/>
            <a:ext cx="9144000" cy="686503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Внутреннее строение </a:t>
            </a:r>
            <a:endParaRPr lang="ru-RU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Stroenie-Neptun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8164" t="8134" r="6215" b="4582"/>
          <a:stretch>
            <a:fillRect/>
          </a:stretch>
        </p:blipFill>
        <p:spPr>
          <a:xfrm>
            <a:off x="1331640" y="1556792"/>
            <a:ext cx="6696744" cy="4799333"/>
          </a:xfrm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b32fafe664e330cbc0e23689ad1741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517"/>
            <a:ext cx="9144000" cy="686503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432048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Особенности </a:t>
            </a:r>
            <a:r>
              <a:rPr lang="ru-RU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планеты</a:t>
            </a:r>
            <a:endParaRPr lang="ru-RU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7984" y="620688"/>
            <a:ext cx="4716016" cy="4946892"/>
          </a:xfrm>
        </p:spPr>
        <p:txBody>
          <a:bodyPr>
            <a:noAutofit/>
          </a:bodyPr>
          <a:lstStyle/>
          <a:p>
            <a:r>
              <a:rPr lang="ru-RU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атмосфере Нептуна бушуют самые </a:t>
            </a:r>
            <a:r>
              <a:rPr lang="ru-RU" sz="25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сильные ветры </a:t>
            </a:r>
            <a:r>
              <a:rPr lang="ru-RU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среди планет Солнечной системы, которые породили: </a:t>
            </a:r>
          </a:p>
          <a:p>
            <a:pPr lvl="1"/>
            <a:r>
              <a:rPr lang="ru-RU" sz="25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Большое темное пятно</a:t>
            </a:r>
          </a:p>
          <a:p>
            <a:pPr lvl="1"/>
            <a:r>
              <a:rPr lang="ru-RU" sz="25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Скутер (</a:t>
            </a:r>
            <a:r>
              <a:rPr lang="ru-RU" sz="25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белое треугольное облако)  </a:t>
            </a:r>
          </a:p>
          <a:p>
            <a:pPr lvl="1"/>
            <a:r>
              <a:rPr lang="ru-RU" sz="25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Малое темное пятно</a:t>
            </a:r>
          </a:p>
          <a:p>
            <a:pPr lvl="1"/>
            <a:endParaRPr lang="ru-RU" sz="25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Первая планета, открытая благодаря математическим расчётам, а не регулярным наблюдениям</a:t>
            </a:r>
          </a:p>
          <a:p>
            <a:endParaRPr lang="ru-RU" sz="2400" dirty="0"/>
          </a:p>
        </p:txBody>
      </p:sp>
      <p:pic>
        <p:nvPicPr>
          <p:cNvPr id="5" name="Содержимое 4" descr="http://upload.wikimedia.org/wikipedia/commons/thumb/8/8c/Neptune_storms.jpg/220px-Neptune_storms.jpg">
            <a:hlinkClick r:id="rId3"/>
          </p:cNvPr>
          <p:cNvPicPr>
            <a:picLocks noGrp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700808"/>
            <a:ext cx="4104456" cy="4644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0b32fafe664e330cbc0e23689ad1741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517"/>
            <a:ext cx="9144000" cy="6865034"/>
          </a:xfrm>
          <a:prstGeom prst="rect">
            <a:avLst/>
          </a:prstGeom>
        </p:spPr>
      </p:pic>
      <p:pic>
        <p:nvPicPr>
          <p:cNvPr id="11" name="Рисунок 10" descr="нереид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0298" y="4071942"/>
            <a:ext cx="2000264" cy="16430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Спутники</a:t>
            </a:r>
            <a:endParaRPr lang="ru-RU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3968" y="1785926"/>
            <a:ext cx="4860032" cy="4340237"/>
          </a:xfrm>
        </p:spPr>
        <p:txBody>
          <a:bodyPr>
            <a:normAutofit lnSpcReduction="10000"/>
          </a:bodyPr>
          <a:lstStyle/>
          <a:p>
            <a:r>
              <a:rPr lang="ru-RU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Нептун имеет </a:t>
            </a:r>
            <a:endParaRPr lang="ru-RU" sz="3200" dirty="0" smtClean="0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13 спутников, которые </a:t>
            </a:r>
            <a:r>
              <a:rPr lang="ru-RU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названы в честь </a:t>
            </a:r>
            <a:endParaRPr lang="ru-RU" sz="3200" dirty="0" smtClean="0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морских </a:t>
            </a:r>
            <a:r>
              <a:rPr lang="ru-RU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божеств.</a:t>
            </a:r>
          </a:p>
          <a:p>
            <a:r>
              <a:rPr lang="ru-RU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Наиболее примечательные из них : </a:t>
            </a:r>
            <a:r>
              <a:rPr lang="ru-RU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Тритон, Нереида,        Протей </a:t>
            </a:r>
            <a:r>
              <a:rPr lang="ru-RU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(с неправильной формой)</a:t>
            </a:r>
            <a:r>
              <a:rPr lang="ru-RU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 и </a:t>
            </a:r>
            <a:r>
              <a:rPr lang="ru-RU" sz="32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Ларисса</a:t>
            </a:r>
            <a:endParaRPr lang="ru-RU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Спутник Нептуна Тритон"/>
          <p:cNvPicPr>
            <a:picLocks noGrp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071942"/>
            <a:ext cx="200026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500298" y="5286388"/>
            <a:ext cx="928694" cy="35719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тритон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357554" y="5000636"/>
            <a:ext cx="1071570" cy="35719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нереида</a:t>
            </a:r>
            <a:endParaRPr lang="ru-RU" dirty="0"/>
          </a:p>
        </p:txBody>
      </p:sp>
      <p:pic>
        <p:nvPicPr>
          <p:cNvPr id="13" name="Рисунок 12" descr="протей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5984" y="1857364"/>
            <a:ext cx="2214578" cy="221457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357422" y="3857628"/>
            <a:ext cx="1857388" cy="21431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протей</a:t>
            </a:r>
            <a:endParaRPr lang="ru-RU" dirty="0"/>
          </a:p>
        </p:txBody>
      </p:sp>
      <p:pic>
        <p:nvPicPr>
          <p:cNvPr id="15" name="Рисунок 14" descr="4_a9f3ed54e868539d3ae82115cc0ed1d52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035" y="1857364"/>
            <a:ext cx="1785949" cy="2214578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642910" y="3357562"/>
            <a:ext cx="1428760" cy="28575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ларисса</a:t>
            </a:r>
            <a:endParaRPr lang="ru-RU" dirty="0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BE7DD43-ED0D-4773-8F31-6AF69C1B62B0}"/>
</file>

<file path=customXml/itemProps2.xml><?xml version="1.0" encoding="utf-8"?>
<ds:datastoreItem xmlns:ds="http://schemas.openxmlformats.org/officeDocument/2006/customXml" ds:itemID="{31448B07-BBC4-4C2F-BAF7-A609419D1CD6}"/>
</file>

<file path=customXml/itemProps3.xml><?xml version="1.0" encoding="utf-8"?>
<ds:datastoreItem xmlns:ds="http://schemas.openxmlformats.org/officeDocument/2006/customXml" ds:itemID="{8542F047-8AD6-4093-BB55-AF9B130F2B8C}"/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80</Words>
  <Application>Microsoft Office PowerPoint</Application>
  <PresentationFormat>Экран (4:3)</PresentationFormat>
  <Paragraphs>63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Планета Нептун</vt:lpstr>
      <vt:lpstr>Нептун –  восьмая планета  Солнечной системы, входит в группу  планет-гигантов </vt:lpstr>
      <vt:lpstr>Планета названа в честь древнеримского бога моря Нептуна</vt:lpstr>
      <vt:lpstr>Место в Солнечной системе</vt:lpstr>
      <vt:lpstr>Параметры планеты</vt:lpstr>
      <vt:lpstr>Орбитальные характеристики </vt:lpstr>
      <vt:lpstr>Внутреннее строение </vt:lpstr>
      <vt:lpstr>Особенности  планеты</vt:lpstr>
      <vt:lpstr>Спутники</vt:lpstr>
      <vt:lpstr>Атмосферный состав</vt:lpstr>
      <vt:lpstr>Исследования планеты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Нептун</dc:title>
  <dc:creator>Светик</dc:creator>
  <cp:lastModifiedBy>дарья</cp:lastModifiedBy>
  <cp:revision>37</cp:revision>
  <dcterms:created xsi:type="dcterms:W3CDTF">2013-12-18T11:38:16Z</dcterms:created>
  <dcterms:modified xsi:type="dcterms:W3CDTF">2013-12-20T18:58:05Z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