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5" r:id="rId8"/>
    <p:sldId id="267" r:id="rId9"/>
    <p:sldId id="268" r:id="rId10"/>
    <p:sldId id="271" r:id="rId11"/>
    <p:sldId id="273" r:id="rId12"/>
    <p:sldId id="269" r:id="rId13"/>
    <p:sldId id="27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0901" y="2251754"/>
            <a:ext cx="741495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РОДНИКА  «ГОЛУБАЯ КРИНИЦА»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336" y="6750"/>
            <a:ext cx="750551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</a:p>
          <a:p>
            <a:pPr algn="ctr"/>
            <a:endParaRPr lang="ru-RU" sz="16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«Гомельский государственный университет </a:t>
            </a:r>
          </a:p>
          <a:p>
            <a:pPr algn="ctr"/>
            <a:r>
              <a:rPr lang="ru-RU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Франциска Скорины»</a:t>
            </a:r>
          </a:p>
          <a:p>
            <a:pPr algn="ctr"/>
            <a:endParaRPr lang="ru-RU" sz="16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Геолого-географический факультет</a:t>
            </a:r>
          </a:p>
          <a:p>
            <a:pPr algn="ctr"/>
            <a:r>
              <a:rPr lang="ru-RU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геологии и географии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3262" y="5201285"/>
            <a:ext cx="5883442" cy="93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Исполнитель: студентка группы ГР-51   Орлова О.Д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28291" y="6373503"/>
            <a:ext cx="5883442" cy="42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146763"/>
            <a:ext cx="8734567" cy="931411"/>
          </a:xfrm>
        </p:spPr>
        <p:txBody>
          <a:bodyPr>
            <a:no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 существенных изменений в воде источника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произошло (таблица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П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данным института геохимии 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геофизики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 Беларуси,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 может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служить эталоном чистоты подземных вод.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21601"/>
              </p:ext>
            </p:extLst>
          </p:nvPr>
        </p:nvGraphicFramePr>
        <p:xfrm>
          <a:off x="0" y="1187355"/>
          <a:ext cx="9144000" cy="56694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07475"/>
                <a:gridCol w="1082813"/>
                <a:gridCol w="1300277"/>
                <a:gridCol w="1506522"/>
                <a:gridCol w="1746913"/>
              </a:tblGrid>
              <a:tr h="2821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показателей отбора проб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ПДК для питьевой воды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38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03.11.1983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28.01.1997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24.04.2008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Гидрокарбонаты, НСО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Кальций, Са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Магний, Mg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Натрий, Na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 K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Хлориды, Cl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Сульфаты, SO</a:t>
                      </a:r>
                      <a:r>
                        <a:rPr lang="ru-RU" sz="180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 общее, мг/ 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обн.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Минерализация,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5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аммонийный, NH</a:t>
                      </a:r>
                      <a:r>
                        <a:rPr lang="ru-RU" sz="180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обн.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обн.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2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нитритный, NO</a:t>
                      </a:r>
                      <a:r>
                        <a:rPr lang="ru-RU" sz="180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обн.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6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нитратный, NO</a:t>
                      </a:r>
                      <a:r>
                        <a:rPr lang="ru-RU" sz="180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Фосфаты, РО</a:t>
                      </a:r>
                      <a:r>
                        <a:rPr lang="ru-RU" sz="180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мгР/дм</a:t>
                      </a:r>
                      <a:r>
                        <a:rPr lang="ru-RU" sz="18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‒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  <a:tr h="32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 – 9,0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2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420" y="157710"/>
            <a:ext cx="87072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 «Голубая криница» утвержден в качестве гидрологического памятника природы республиканского значения в 1985 г.</a:t>
            </a:r>
            <a:endParaRPr lang="ru-RU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575" y="1450372"/>
            <a:ext cx="7246961" cy="50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614" y="333873"/>
            <a:ext cx="4242386" cy="634720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антропогенные нагрузки на родник «Голубая криница» складываются из следующих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факторов:</a:t>
            </a:r>
            <a:b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Антропогенные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нагрузки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экосистему родник испытывает 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теплое время года.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Ежегодно 14 августа на праздник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Макковей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собираются тысячи паломников из Беларуси и России. Голубая криница – то место, где по легенде в 988 году славянское племя радимичей приняло крещение.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поверьям вода источника помогает от разных болезней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Прилегающая к нему территория в настоящее время является зоной отдыха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IMG_619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31" y="170598"/>
            <a:ext cx="4712802" cy="31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31" y="3507473"/>
            <a:ext cx="4712802" cy="32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73319"/>
            <a:ext cx="8639034" cy="1769129"/>
          </a:xfrm>
        </p:spPr>
        <p:txBody>
          <a:bodyPr>
            <a:noAutofit/>
          </a:bodyPr>
          <a:lstStyle/>
          <a:p>
            <a:pPr indent="457200" algn="just"/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Добраться до криницы на машине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несложно. В отельные дни возможно доехать и на автобусе. В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Центре Славгорода рядом с центральным рынком есть перекресток с указателем на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криницу. Дорога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Славгорода до криницы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гравийная.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реку </a:t>
            </a:r>
            <a:r>
              <a:rPr lang="ru-RU" sz="1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перекинут </a:t>
            </a:r>
            <a:r>
              <a:rPr lang="ru-RU" sz="1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пантонный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мост с деревянным покрытием, зимой его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убирают. Но добраться до криницы зимой возможно, т.к. лёд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районе  </a:t>
            </a:r>
            <a:r>
              <a:rPr lang="ru-RU" sz="1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пантона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искусственно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наращивают.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криницей отведено огромное поле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парковки транспорта.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62" y="2002297"/>
            <a:ext cx="4320507" cy="28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603" y="4880835"/>
            <a:ext cx="85980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течению в ручье есть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купель,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можно искупнуться в живой воде, а для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тех,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не в состоянии полностью погрузиться в ледяную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воду,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просто пройти по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ручью. По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преданию нужно перейти ручей туда-обратно три раза.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Ноги после этого леденеют  и кажется, что стоять уже не в силах. Ощущения непередаваемы и незабываемы! В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ручье под слоем песка есть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но из-за огромного потока паломников ее добывать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запрещается.</a:t>
            </a:r>
            <a:endParaRPr lang="ru-RU" sz="19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648" y="1970735"/>
            <a:ext cx="4412492" cy="29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232" y="1"/>
            <a:ext cx="10956422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855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535" y="292870"/>
            <a:ext cx="9144000" cy="134446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востоке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Беларуси,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Славгородском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Могилевской области, находится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крупный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 по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объему поступления подземных вод на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поверхность земли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(родник восходящего типа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как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Беларуси, так на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Восточно-Европейской равнине  ‒ «Голубая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криница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Родник расположен в 8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 на юг юго-восток от г. Славгород,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левобережье реки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r>
              <a:rPr lang="ru-RU" sz="2100" b="1" dirty="0"/>
              <a:t/>
            </a:r>
            <a:br>
              <a:rPr lang="ru-RU" sz="2100" b="1" dirty="0"/>
            </a:br>
            <a:endParaRPr lang="ru-RU" sz="2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35" y="1732865"/>
            <a:ext cx="5326196" cy="500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737" y="2354105"/>
            <a:ext cx="5008728" cy="40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61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911" y="515569"/>
            <a:ext cx="3739486" cy="2456597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картах Могилевской губернии конца XIX и начала XX веков родник именовали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«Синий колодец».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древнейших времен Синий колодец почитается в народе как святой и целебный.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Когда-то здесь находилась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но после чернобыльской аварии её отселили, а криница осталась.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УЧЁБА\Голубая криница\4673a13fd408c6d6b8e7dd0006f7ac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" y="3464749"/>
            <a:ext cx="4856430" cy="36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430" y="3464749"/>
            <a:ext cx="4468163" cy="34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85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360"/>
            <a:ext cx="4162566" cy="6291618"/>
          </a:xfrm>
        </p:spPr>
        <p:txBody>
          <a:bodyPr>
            <a:noAutofit/>
          </a:bodyPr>
          <a:lstStyle/>
          <a:p>
            <a:pPr indent="457200" algn="ctr">
              <a:lnSpc>
                <a:spcPct val="1000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 располагается в пределах </a:t>
            </a:r>
            <a:r>
              <a:rPr lang="ru-RU" sz="1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Оршанско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-Могилёвской равнины. Согласно тектонического районирования, родник находится на Оршанской впадине. А согласно геоморфологического ‒ в пределах </a:t>
            </a:r>
            <a:r>
              <a:rPr lang="ru-RU" sz="1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Костюковичской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моренно-водно-ледниковой равнины с краевыми ледниковыми образованиями области равнин и низин </a:t>
            </a:r>
            <a:r>
              <a:rPr lang="ru-RU" sz="1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Предполесья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 расположен </a:t>
            </a:r>
            <a:r>
              <a:rPr lang="ru-RU" sz="19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долине реки </a:t>
            </a:r>
            <a:r>
              <a:rPr lang="ru-RU" sz="19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средней части первой надпойменной террасы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направлению движения подземных вод к их выходу на поверхность земли, </a:t>
            </a:r>
            <a:r>
              <a:rPr lang="ru-RU" sz="19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 является восходящим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источника выходит на поверхность с глубин 100 – 200 м, где она циркулирует в толще писчего мела.</a:t>
            </a:r>
          </a:p>
        </p:txBody>
      </p:sp>
      <p:pic>
        <p:nvPicPr>
          <p:cNvPr id="2051" name="Picture 3" descr="D:\УЧЁБА\Голубая криница\krinica-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100" y="0"/>
            <a:ext cx="4885900" cy="33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100" y="3390169"/>
            <a:ext cx="5022378" cy="34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12" y="109183"/>
            <a:ext cx="8898340" cy="1378423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Коренные породы, представленные мергельно-меловыми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породами,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залегают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минимальных отметках (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50 - 60 м). Разгрузка происходит из вод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сеноманского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водоносного горизонта (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Воды карстового происхождения. Коренные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породы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перекрыты породами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среднеплейстоценового </a:t>
            </a: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сожского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возраста (</a:t>
            </a:r>
            <a:r>
              <a:rPr lang="en-US" sz="1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b="1" i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ru-RU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мощность которого составляет 20 – 40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711" y="5848995"/>
            <a:ext cx="8898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Глубина родниковой ванны достигает 2 м. Выход подземных вод расположен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глубине 2,5 м. Около выхода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радиусе 3 м донные отложения представлены карбонатными глинами. Дебит родника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60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л/с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78" y="1352036"/>
            <a:ext cx="6740623" cy="44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2250" y="998014"/>
            <a:ext cx="42717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 подземных вод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 в северо-западной части водоёма 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глубине 2,5 м и представляет собой вертикальную 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шахту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диаметром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1,2 – 1,3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м).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Стенки шахты сложены карбонатами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шахту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осложнен корнями и ветками деревьев.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" y="-1"/>
            <a:ext cx="4760913" cy="36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" y="3687358"/>
            <a:ext cx="4760913" cy="320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647" y="4248267"/>
            <a:ext cx="3796644" cy="24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73" y="4248266"/>
            <a:ext cx="3772323" cy="24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73" y="1664077"/>
            <a:ext cx="3772323" cy="244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10" y="387437"/>
            <a:ext cx="8925636" cy="990989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Дно родника покрыто нитчатыми водорослями и колониями пурпурных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бактерий.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 выхода подземных вод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произростает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красовка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прудовая. Из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беспозвоночных в родниковой ванне и ручье отмечены личинки ручейников (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Trichoptera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личинка поденки (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Ephemeroptera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водяной ослик (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Asellus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aquaticus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полоскун бороздчатый (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Acilius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sulcatus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водный жук.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647" y="1664077"/>
            <a:ext cx="3796644" cy="244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0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18"/>
            <a:ext cx="9144001" cy="1337480"/>
          </a:xfrm>
        </p:spPr>
        <p:txBody>
          <a:bodyPr>
            <a:noAutofit/>
          </a:bodyPr>
          <a:lstStyle/>
          <a:p>
            <a:pPr algn="ctr"/>
            <a:r>
              <a:rPr lang="ru-RU" sz="2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северной части с родниковой ванны вытекает ручей. </a:t>
            </a:r>
            <a:r>
              <a:rPr lang="ru-RU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ширина составляет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 м, глубины – 0,5 – 1 м. Скорость течения воды в ручье – около 0,4 м/с, на узких участках увеличивается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0,7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м/с и более. </a:t>
            </a:r>
            <a:endParaRPr lang="ru-RU" sz="2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82" y="1167979"/>
            <a:ext cx="48902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Ручей,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исходящий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источника </a:t>
            </a:r>
            <a:r>
              <a:rPr lang="ru-RU" sz="21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питает небольшую реку Голуба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впадает в </a:t>
            </a:r>
            <a:r>
              <a:rPr lang="ru-RU" sz="2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8991"/>
            <a:ext cx="5045189" cy="43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082" y="4015371"/>
            <a:ext cx="4228918" cy="28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89" y="1277162"/>
            <a:ext cx="4233811" cy="2636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3821373"/>
            <a:ext cx="8684103" cy="30366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в водоеме имеет голубовато-изумрудный цвет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химическому составу вода родника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относится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гидрокарбонатному классу кальциевой группы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минерализация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роднике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180,6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мг/дм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Активная реакция воды по водородному показателю слабощелочная рН = 7,6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находящиеся в воде источника, располагаются в следующей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последовательности: НСО</a:t>
            </a:r>
            <a:r>
              <a:rPr lang="ru-RU" sz="20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Са</a:t>
            </a:r>
            <a:r>
              <a:rPr lang="ru-RU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Mg</a:t>
            </a:r>
            <a:r>
              <a:rPr lang="ru-RU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&gt; SO</a:t>
            </a:r>
            <a:r>
              <a:rPr lang="ru-RU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K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 8 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время обследования 24.04.2008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г).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4" y="342457"/>
            <a:ext cx="4346019" cy="38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060" y="342457"/>
            <a:ext cx="4364694" cy="38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076EFE-A529-4DF8-84D9-F6D6AEE698E6}"/>
</file>

<file path=customXml/itemProps2.xml><?xml version="1.0" encoding="utf-8"?>
<ds:datastoreItem xmlns:ds="http://schemas.openxmlformats.org/officeDocument/2006/customXml" ds:itemID="{2F7F55AF-6E1B-4EA0-A34B-A60A8EAEF145}"/>
</file>

<file path=customXml/itemProps3.xml><?xml version="1.0" encoding="utf-8"?>
<ds:datastoreItem xmlns:ds="http://schemas.openxmlformats.org/officeDocument/2006/customXml" ds:itemID="{DDA5FD7D-96ED-4CBE-97F2-4FA54E1ACD9A}"/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725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 востоке Беларуси, в Славгородском районе Могилевской области, находится самый крупный родник по объему поступления подземных вод на поверхность земли (родник восходящего типа) как в Беларуси, так на Восточно-Европейской равнине  ‒ «Голубая криница». Родник расположен в 8 км на юг юго-восток от г. Славгород, на левобережье реки Сож. </vt:lpstr>
      <vt:lpstr>На картах Могилевской губернии конца XIX и начала XX веков родник именовали «Синий колодец». С древнейших времен Синий колодец почитается в народе как святой и целебный.  Когда-то здесь находилась  д. Клины, но после чернобыльской аварии её отселили, а криница осталась.</vt:lpstr>
      <vt:lpstr>Родник располагается в пределах Оршанско-Могилёвской равнины. Согласно тектонического районирования, родник находится на Оршанской впадине. А согласно геоморфологического ‒ в пределах Костюковичской моренно-водно-ледниковой равнины с краевыми ледниковыми образованиями области равнин и низин Предполесья .   Источник расположен в долине реки Сож, в средней части первой надпойменной террасы.  По направлению движения подземных вод к их выходу на поверхность земли, родник является восходящим. Вода источника выходит на поверхность с глубин 100 – 200 м, где она циркулирует в толще писчего мела.</vt:lpstr>
      <vt:lpstr>Коренные породы, представленные мергельно-меловыми породами, залегают на минимальных отметках (50 - 60 м). Разгрузка происходит из вод сеноманского  водоносного горизонта (K2s). Воды карстового происхождения. Коренные породы перекрыты породами среднеплейстоценового сожского возраста (Q2sz), мощность которого составляет 20 – 40 м.  </vt:lpstr>
      <vt:lpstr>Презентация PowerPoint</vt:lpstr>
      <vt:lpstr>Дно родника покрыто нитчатыми водорослями и колониями пурпурных бактерий. Около выхода подземных вод произростает красовка прудовая. Из беспозвоночных в родниковой ванне и ручье отмечены личинки ручейников (Trichoptera), личинка поденки (Ephemeroptera), водяной ослик (Asellus aquaticus), полоскун бороздчатый (Acilius sulcatus ) – водный жук.</vt:lpstr>
      <vt:lpstr>В северной части с родниковой ванны вытекает ручей.  Его ширина составляет 3 – 8 м, глубины – 0,5 – 1 м. Скорость течения воды в ручье – около 0,4 м/с, на узких участках увеличивается  до 0,7 м/с и более. </vt:lpstr>
      <vt:lpstr>Вода в водоеме имеет голубовато-изумрудный цвет. По химическому составу вода родника относится к гидрокарбонатному классу кальциевой группы. Общая минерализация воды в роднике 180,6 мг/дм3. Активная реакция воды по водородному показателю слабощелочная рН = 7,6.  Ионы, находящиеся в воде источника, располагаются в следующей последовательности: НСО3- &gt; Са2+ &gt; Mg2+ &gt; SO4-2 &gt; Cl- &gt; Na+ &gt; K+.   Температура воды 8 0С (на время обследования 24.04.2008 г).  </vt:lpstr>
      <vt:lpstr>За 25 лет существенных изменений в воде источника  не произошло (таблица). По данным института геохимии и геофизики  АН Беларуси, родник может служить эталоном чистоты подземных вод.</vt:lpstr>
      <vt:lpstr>Презентация PowerPoint</vt:lpstr>
      <vt:lpstr>В настоящее время антропогенные нагрузки на родник «Голубая криница» складываются из следующих факторов:  1. Антропогенные нагрузки на экосистему родник испытывает в теплое время года.  Ежегодно 14 августа на праздник Макковей собираются тысячи паломников из Беларуси и России. Голубая криница – то место, где по легенде в 988 году славянское племя радимичей приняло крещение. По поверьям вода источника помогает от разных болезней.  2. Прилегающая к нему территория в настоящее время является зоной отдыха.</vt:lpstr>
      <vt:lpstr>Добраться до криницы на машине несложно. В отельные дни возможно доехать и на автобусе. В Центре Славгорода рядом с центральным рынком есть перекресток с указателем на криницу. Дорога от Славгорода до криницы гравийная. Через реку Сож перекинут пантонный мост с деревянным покрытием, зимой его убирают. Но добраться до криницы зимой возможно, т.к. лёд в районе  пантона  искусственно наращивают. Перед криницей отведено огромное поле для парковки транспорта.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 Дмитриевна</cp:lastModifiedBy>
  <cp:revision>92</cp:revision>
  <dcterms:created xsi:type="dcterms:W3CDTF">2014-11-21T11:00:06Z</dcterms:created>
  <dcterms:modified xsi:type="dcterms:W3CDTF">2016-11-17T17:40:15Z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