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360" r:id="rId3"/>
    <p:sldId id="361" r:id="rId4"/>
    <p:sldId id="391" r:id="rId5"/>
    <p:sldId id="390" r:id="rId6"/>
    <p:sldId id="393" r:id="rId7"/>
    <p:sldId id="363" r:id="rId8"/>
    <p:sldId id="365" r:id="rId9"/>
    <p:sldId id="366" r:id="rId10"/>
    <p:sldId id="367" r:id="rId11"/>
    <p:sldId id="369" r:id="rId12"/>
    <p:sldId id="374" r:id="rId13"/>
    <p:sldId id="376" r:id="rId14"/>
    <p:sldId id="370" r:id="rId15"/>
    <p:sldId id="372" r:id="rId16"/>
    <p:sldId id="373" r:id="rId17"/>
    <p:sldId id="377" r:id="rId18"/>
    <p:sldId id="378" r:id="rId19"/>
    <p:sldId id="379" r:id="rId20"/>
    <p:sldId id="381" r:id="rId21"/>
    <p:sldId id="382" r:id="rId22"/>
    <p:sldId id="383" r:id="rId23"/>
    <p:sldId id="385" r:id="rId24"/>
    <p:sldId id="384" r:id="rId25"/>
    <p:sldId id="386" r:id="rId26"/>
    <p:sldId id="392" r:id="rId27"/>
    <p:sldId id="387" r:id="rId28"/>
    <p:sldId id="3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224080267558528"/>
          <c:y val="0.18327974276527342"/>
          <c:w val="0.3294314381270903"/>
          <c:h val="0.633440514469453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4694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469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469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469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8467024610836558E-3"/>
                  <c:y val="4.7543537248130137E-3"/>
                </c:manualLayout>
              </c:layout>
              <c:spPr>
                <a:noFill/>
                <a:ln w="29389">
                  <a:noFill/>
                </a:ln>
              </c:spPr>
              <c:txPr>
                <a:bodyPr/>
                <a:lstStyle/>
                <a:p>
                  <a:pPr>
                    <a:defRPr sz="1388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/>
              <c:spPr>
                <a:noFill/>
                <a:ln w="29389">
                  <a:noFill/>
                </a:ln>
              </c:spPr>
              <c:txPr>
                <a:bodyPr/>
                <a:lstStyle/>
                <a:p>
                  <a:pPr>
                    <a:defRPr sz="1388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7.1111153290421168E-3"/>
                  <c:y val="-5.9608132104327404E-3"/>
                </c:manualLayout>
              </c:layout>
              <c:spPr>
                <a:noFill/>
                <a:ln w="29389">
                  <a:noFill/>
                </a:ln>
              </c:spPr>
              <c:txPr>
                <a:bodyPr/>
                <a:lstStyle/>
                <a:p>
                  <a:pPr>
                    <a:defRPr sz="1388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9017203622464606E-2"/>
                  <c:y val="5.5787552637954281E-4"/>
                </c:manualLayout>
              </c:layout>
              <c:spPr>
                <a:noFill/>
                <a:ln w="29389">
                  <a:noFill/>
                </a:ln>
              </c:spPr>
              <c:txPr>
                <a:bodyPr/>
                <a:lstStyle/>
                <a:p>
                  <a:pPr>
                    <a:defRPr sz="1388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</c:dLbls>
          <c:cat>
            <c:strRef>
              <c:f>Sheet1!$A$2:$A$5</c:f>
              <c:strCache>
                <c:ptCount val="4"/>
                <c:pt idx="0">
                  <c:v>православные</c:v>
                </c:pt>
                <c:pt idx="1">
                  <c:v>католики</c:v>
                </c:pt>
                <c:pt idx="2">
                  <c:v>протестанты</c:v>
                </c:pt>
                <c:pt idx="3">
                  <c:v>представители других конфессий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0.33300000000000024</c:v>
                </c:pt>
                <c:pt idx="1">
                  <c:v>2.6000000000000009E-2</c:v>
                </c:pt>
                <c:pt idx="2">
                  <c:v>0.43600000000000017</c:v>
                </c:pt>
                <c:pt idx="3">
                  <c:v>0.20500000000000004</c:v>
                </c:pt>
              </c:numCache>
            </c:numRef>
          </c:val>
        </c:ser>
        <c:firstSliceAng val="0"/>
      </c:pieChart>
      <c:spPr>
        <a:noFill/>
        <a:ln w="29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73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73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73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73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408026755852883"/>
          <c:y val="0.2604501607717043"/>
          <c:w val="0.27591973244147155"/>
          <c:h val="0.46623794212218633"/>
        </c:manualLayout>
      </c:layout>
      <c:spPr>
        <a:noFill/>
        <a:ln w="3674">
          <a:solidFill>
            <a:srgbClr val="000000"/>
          </a:solidFill>
          <a:prstDash val="solid"/>
        </a:ln>
      </c:spPr>
      <c:txPr>
        <a:bodyPr/>
        <a:lstStyle/>
        <a:p>
          <a:pPr>
            <a:defRPr sz="2418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8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973856209150335"/>
          <c:y val="0.19496855345911951"/>
          <c:w val="0.31699346405228773"/>
          <c:h val="0.610062893081760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8831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883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883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883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0917985210559221E-2"/>
                  <c:y val="0.26209499691827037"/>
                </c:manualLayout>
              </c:layout>
              <c:showVal val="1"/>
            </c:dLbl>
            <c:dLbl>
              <c:idx val="2"/>
              <c:layout>
                <c:manualLayout>
                  <c:x val="2.6448553485499907E-2"/>
                  <c:y val="-0.19082468171298916"/>
                </c:manualLayout>
              </c:layout>
              <c:showVal val="1"/>
            </c:dLbl>
            <c:spPr>
              <a:noFill/>
              <a:ln w="17662">
                <a:noFill/>
              </a:ln>
            </c:spPr>
            <c:txPr>
              <a:bodyPr/>
              <a:lstStyle/>
              <a:p>
                <a:pPr>
                  <a:defRPr sz="139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православные</c:v>
                </c:pt>
                <c:pt idx="1">
                  <c:v>католики</c:v>
                </c:pt>
                <c:pt idx="2">
                  <c:v>протестанты</c:v>
                </c:pt>
                <c:pt idx="3">
                  <c:v>представители других конфессий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0.52500000000000002</c:v>
                </c:pt>
                <c:pt idx="1">
                  <c:v>4.8000000000000001E-2</c:v>
                </c:pt>
                <c:pt idx="2">
                  <c:v>0.38600000000000018</c:v>
                </c:pt>
                <c:pt idx="3">
                  <c:v>4.1000000000000002E-2</c:v>
                </c:pt>
              </c:numCache>
            </c:numRef>
          </c:val>
        </c:ser>
        <c:firstSliceAng val="0"/>
      </c:pieChart>
      <c:spPr>
        <a:noFill/>
        <a:ln w="1766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222222222222221"/>
          <c:y val="0.1081226408548854"/>
          <c:w val="0.25980392156862747"/>
          <c:h val="0.65917298916543021"/>
        </c:manualLayout>
      </c:layout>
      <c:spPr>
        <a:noFill/>
        <a:ln w="2208">
          <a:solidFill>
            <a:srgbClr val="000000"/>
          </a:solidFill>
          <a:prstDash val="solid"/>
        </a:ln>
      </c:spPr>
      <c:txPr>
        <a:bodyPr/>
        <a:lstStyle/>
        <a:p>
          <a:pPr>
            <a:defRPr sz="128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3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A43B011-0989-4A41-BBBA-CA37B74437F2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7B25F6-5004-499C-9AB7-1A3A15227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в Гомельской области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072494" cy="1763425"/>
          </a:xfrm>
        </p:spPr>
        <p:txBody>
          <a:bodyPr/>
          <a:lstStyle/>
          <a:p>
            <a:r>
              <a:rPr lang="ru-RU" sz="4000" dirty="0" smtClean="0"/>
              <a:t>Развитие экскурсионно-познавательного религиозного туризма</a:t>
            </a:r>
            <a:endParaRPr lang="ru-RU" sz="40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6248" y="5286388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Исполнитель : О. В. Насиковская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Научный 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С. В. Прилуцкая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Свято-Петро-Павловский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кафедральный собор, 1819</a:t>
            </a:r>
            <a:endParaRPr lang="ru-RU" dirty="0"/>
          </a:p>
        </p:txBody>
      </p:sp>
      <p:pic>
        <p:nvPicPr>
          <p:cNvPr id="4" name="Содержимое 3" descr="hohohome02-2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90750" y="1871662"/>
            <a:ext cx="4762500" cy="35718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458344" cy="2578298"/>
          </a:xfrm>
        </p:spPr>
        <p:txBody>
          <a:bodyPr/>
          <a:lstStyle/>
          <a:p>
            <a:r>
              <a:rPr lang="ru-RU" dirty="0"/>
              <a:t>Собор Архангела Михаила (монастырь бернардинцев, XVIII в.)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4058"/>
            <a:ext cx="4896544" cy="56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678" y="6000768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белорусское барокко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03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66130"/>
          </a:xfrm>
        </p:spPr>
        <p:txBody>
          <a:bodyPr/>
          <a:lstStyle/>
          <a:p>
            <a:pPr algn="ctr"/>
            <a:r>
              <a:rPr lang="ru-RU" dirty="0"/>
              <a:t>Ильинская церковь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76416"/>
            <a:ext cx="5832648" cy="438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021288"/>
            <a:ext cx="42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Деревянное зодчество, конец XVIII в., Гомел</a:t>
            </a:r>
            <a:r>
              <a:rPr lang="ru-RU" dirty="0" smtClean="0"/>
              <a:t>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9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66130"/>
          </a:xfrm>
        </p:spPr>
        <p:txBody>
          <a:bodyPr/>
          <a:lstStyle/>
          <a:p>
            <a:pPr algn="ctr"/>
            <a:r>
              <a:rPr lang="ru-RU" dirty="0"/>
              <a:t>Церковь св. Николая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04656" cy="44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01066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деревянное зодчество, барокко, 1770 – е гг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д. Старая Белица Гомельского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100339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2840" cy="706090"/>
          </a:xfrm>
        </p:spPr>
        <p:txBody>
          <a:bodyPr/>
          <a:lstStyle/>
          <a:p>
            <a:pPr algn="ctr"/>
            <a:r>
              <a:rPr lang="ru-RU" dirty="0"/>
              <a:t>Успенская </a:t>
            </a:r>
            <a:r>
              <a:rPr lang="ru-RU" dirty="0" smtClean="0"/>
              <a:t>церковь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67" y="1189566"/>
            <a:ext cx="5966864" cy="447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6312" y="601618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1869 г. , деревянное зодчество, д. Городец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3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Троицкая </a:t>
            </a:r>
            <a:r>
              <a:rPr lang="ru-RU" dirty="0" smtClean="0"/>
              <a:t>церковь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59852" cy="510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9492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2 − я половина XIX в. , деревянное зодчество, д. Дворец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algn="ctr"/>
            <a:r>
              <a:rPr lang="ru-RU" dirty="0"/>
              <a:t>Деревянная церковь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Рождества Богородицы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55640"/>
            <a:ext cx="6002811" cy="445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8008" y="6021288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кон. XIX в., Красный партизан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Добрушского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2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/>
              <a:t>Успенская церковь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80720" cy="4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609329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1642 г., д</a:t>
            </a:r>
            <a:r>
              <a:rPr lang="ru-RU" dirty="0"/>
              <a:t>. </a:t>
            </a:r>
            <a:r>
              <a:rPr lang="ru-RU" dirty="0" err="1"/>
              <a:t>Кошевичи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4448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dirty="0" err="1"/>
              <a:t>Ельская</a:t>
            </a:r>
            <a:r>
              <a:rPr lang="ru-RU" dirty="0"/>
              <a:t> Свято-Троицкая церковь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192688" cy="46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840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dirty="0"/>
              <a:t>Свято-Покровская церковь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81336"/>
            <a:ext cx="6120680" cy="45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6021288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деревянное </a:t>
            </a:r>
            <a:r>
              <a:rPr lang="ru-RU" dirty="0"/>
              <a:t>зодчество </a:t>
            </a:r>
            <a:r>
              <a:rPr lang="en-US" dirty="0"/>
              <a:t>XVIII </a:t>
            </a:r>
            <a:r>
              <a:rPr lang="ru-RU" dirty="0"/>
              <a:t>в.</a:t>
            </a:r>
          </a:p>
        </p:txBody>
      </p:sp>
    </p:spTree>
    <p:extLst>
      <p:ext uri="{BB962C8B-B14F-4D97-AF65-F5344CB8AC3E}">
        <p14:creationId xmlns="" xmlns:p14="http://schemas.microsoft.com/office/powerpoint/2010/main" val="262548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Цель: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анализ особенностей развития экскурсионно-познавательного религиозного туризма в Гомельской области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культа малых форм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2976" y="928670"/>
            <a:ext cx="3733800" cy="531824"/>
          </a:xfrm>
        </p:spPr>
        <p:txBody>
          <a:bodyPr/>
          <a:lstStyle/>
          <a:p>
            <a:r>
              <a:rPr lang="ru-RU" dirty="0" smtClean="0"/>
              <a:t>Часовня, д. </a:t>
            </a:r>
            <a:r>
              <a:rPr lang="ru-RU" dirty="0" err="1" smtClean="0"/>
              <a:t>Скрыгалов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4" y="1000108"/>
            <a:ext cx="3733800" cy="5746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Обелиск на месте на месте гибели митрополита </a:t>
            </a:r>
            <a:r>
              <a:rPr lang="ru-RU" dirty="0" err="1" smtClean="0"/>
              <a:t>Макария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22" y="1583348"/>
            <a:ext cx="3018888" cy="41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00" y="2209800"/>
            <a:ext cx="262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культа малых форм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3771928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Стела-каплица </a:t>
            </a:r>
            <a:br>
              <a:rPr lang="ru-RU" dirty="0" smtClean="0"/>
            </a:br>
            <a:r>
              <a:rPr lang="ru-RU" dirty="0" smtClean="0"/>
              <a:t>святой Ефросиньи, Речица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Крестоподобные</a:t>
            </a:r>
            <a:r>
              <a:rPr lang="ru-RU" dirty="0" smtClean="0"/>
              <a:t> языческие идолы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29" y="2209800"/>
            <a:ext cx="276774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9" y="2209800"/>
            <a:ext cx="225274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924800" cy="796908"/>
          </a:xfrm>
        </p:spPr>
        <p:txBody>
          <a:bodyPr/>
          <a:lstStyle/>
          <a:p>
            <a:pPr algn="ctr"/>
            <a:r>
              <a:rPr lang="ru-RU" dirty="0" smtClean="0"/>
              <a:t>Памятники культовой архитектуры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14282" y="1071546"/>
          <a:ext cx="8643999" cy="5572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2224266"/>
                <a:gridCol w="2490643"/>
              </a:tblGrid>
              <a:tr h="49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Культовое сооружение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расположения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Уровень значимости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показе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spc="-70" dirty="0" err="1">
                          <a:latin typeface="Times New Roman" pitchFamily="18" charset="0"/>
                          <a:cs typeface="Times New Roman" pitchFamily="18" charset="0"/>
                        </a:rPr>
                        <a:t>Свято-Петро-Павловский</a:t>
                      </a:r>
                      <a:r>
                        <a:rPr lang="ru-RU" sz="1400" spc="-70" dirty="0">
                          <a:latin typeface="Times New Roman" pitchFamily="18" charset="0"/>
                          <a:cs typeface="Times New Roman" pitchFamily="18" charset="0"/>
                        </a:rPr>
                        <a:t> кафедральный собор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1824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5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старообрядческая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Ильинская церковь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1794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1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часовня-усыпальница Паскевичей, 1870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Свято-Никольский храм, 1904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6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Храм святителя Николая Чудотворца, 1805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0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Русская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древнеправославная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Спасо-Преображенская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церковь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нач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вв.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храм Архангела Михаила, 1909 г.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7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Синагога Рош-Пина, 1895 г.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храм Рождества Пресвятой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Богородицы,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1849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Глыбоцкое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Гомельский р-н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храм святой великомученицы Екатерины,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1823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Гадичево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Гомельский р-н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храм Святителя Николая Чудотворца,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1710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д. Старая Белица,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Гомельский р-н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храм Успения Пресвятой Богородицы, 1865 г.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д. Черетянка, 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Гомельский р-н 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познавательной ценности объектов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504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 dirty="0">
                          <a:latin typeface="Calibri"/>
                        </a:rPr>
                        <a:t>Аспекты оценки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</a:rPr>
                        <a:t>исторический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территориальный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методический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</a:rPr>
                        <a:t>Международное значение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</a:rPr>
                        <a:t>Отражают основные этапы развития мировой цивилизации, отдельных регионов или групп государств и народов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Встречаются в ограниченном количестве районов земного шара, только в отдельных государствах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Целевые объекты комплексных и тематических экскурсий на маршрутах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</a:rPr>
                        <a:t>Республиканское значение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</a:rPr>
                        <a:t>Отражают основные этапы развития республики и нации (народности)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Встречаются в отдельных районах и центрах республики, имеют аналогии в других областях республики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Целевые и дополнительные объекты комплексных и тематических экскурсий на республиканских туристских маршрутах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</a:rPr>
                        <a:t>Местное значение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</a:rPr>
                        <a:t>Отражают этапы развития области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>
                          <a:latin typeface="Calibri"/>
                        </a:rPr>
                        <a:t>Встречаются во многих районах и центрах республики, имеют аналоги во многих местностях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 dirty="0">
                          <a:latin typeface="Calibri"/>
                        </a:rPr>
                        <a:t>Целевые и дополнительные объекты комплексных экскурсий на республиканских и местных маршрутах,  походах-экскурсиях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572428" cy="357190"/>
          </a:xfrm>
        </p:spPr>
        <p:txBody>
          <a:bodyPr/>
          <a:lstStyle/>
          <a:p>
            <a:r>
              <a:rPr lang="ru-RU" sz="2400" dirty="0" err="1" smtClean="0"/>
              <a:t>Аттрактивность</a:t>
            </a:r>
            <a:r>
              <a:rPr lang="ru-RU" sz="2400" dirty="0" smtClean="0"/>
              <a:t> административных районов для развития религиозного туризма экскурсионно-познавательной направленности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714348" y="1357298"/>
          <a:ext cx="782005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684"/>
                <a:gridCol w="2606684"/>
                <a:gridCol w="2606684"/>
              </a:tblGrid>
              <a:tr h="401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Районы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Количество культовых объектов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Показатель аттрактивности административного района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Брагинский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Буда-Кошелевский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Ветковский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0,03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Гомельский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12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0,24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Добрушский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4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0,08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Ельский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1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Житковичский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4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0,08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Жлобинский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0,03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Калинковичский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0,03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Кормянский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Лельчицкий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Лоевский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Мозырьский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4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0,08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Наровлянский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Октябрьский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Петриковский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5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0,10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Речицкий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5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0,10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Рогачевский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5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0,10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Светлогорский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Хойникский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-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1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Чечерский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0,02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01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Всего </a:t>
                      </a:r>
                      <a:endParaRPr lang="ru-RU" sz="110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по области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</a:rPr>
                        <a:t>50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1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ттрактивность адм.районов для разв.религ.туризма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5631"/>
            <a:ext cx="9143999" cy="688908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лигиозные и культовые центры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8345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овные туристские религиозные маршруты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8345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ои маршруты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5631"/>
            <a:ext cx="9143999" cy="68344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924800" cy="1143000"/>
          </a:xfrm>
        </p:spPr>
        <p:txBody>
          <a:bodyPr/>
          <a:lstStyle/>
          <a:p>
            <a:r>
              <a:rPr lang="ru-RU" sz="5400" dirty="0" smtClean="0"/>
              <a:t>Задачи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142984"/>
            <a:ext cx="8286808" cy="5715016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дать общую географическую характеристику Гомельской области;</a:t>
            </a:r>
          </a:p>
          <a:p>
            <a:pPr lvl="0"/>
            <a:r>
              <a:rPr lang="ru-RU" sz="1800" dirty="0" smtClean="0"/>
              <a:t>раскрыть понятие религиозного туризма экскурсионно-познавательной направленности;</a:t>
            </a:r>
          </a:p>
          <a:p>
            <a:pPr lvl="0"/>
            <a:r>
              <a:rPr lang="ru-RU" sz="1800" dirty="0" smtClean="0"/>
              <a:t>проанализировать туристско-экскурсионный потенциал районов Гомельской области и дать его оценку с точки зрения развития экскурсионно-познавательного религиозного туризма;</a:t>
            </a:r>
          </a:p>
          <a:p>
            <a:pPr lvl="0"/>
            <a:r>
              <a:rPr lang="ru-RU" sz="1800" dirty="0" smtClean="0"/>
              <a:t>отразить особенности и историю развития религиозного туризма в Беларуси и исследуемом регионе;</a:t>
            </a:r>
          </a:p>
          <a:p>
            <a:pPr lvl="0"/>
            <a:r>
              <a:rPr lang="ru-RU" sz="1800" dirty="0" smtClean="0"/>
              <a:t>охарактеризовать объекты религиозного туризма в Гомельской области;</a:t>
            </a:r>
          </a:p>
          <a:p>
            <a:pPr lvl="0"/>
            <a:r>
              <a:rPr lang="ru-RU" sz="1800" dirty="0" smtClean="0"/>
              <a:t>наметить и предложить собственный экскурсионно-познавательный маршрут в рамках исследуемой территории;</a:t>
            </a:r>
          </a:p>
          <a:p>
            <a:pPr lvl="0"/>
            <a:r>
              <a:rPr lang="ru-RU" sz="1800" dirty="0" smtClean="0"/>
              <a:t>выявить тенденции и перспективы развития экскурсионно-познавательного религиозного туризма в регионе.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Конфессиональная структура религиозных общин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Гомель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Гомельская область</a:t>
            </a:r>
            <a:endParaRPr lang="ru-RU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0" y="1500174"/>
          <a:ext cx="421481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 flipV="1">
            <a:off x="609600" y="5714999"/>
            <a:ext cx="3733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4"/>
          </p:nvPr>
        </p:nvSpPr>
        <p:spPr>
          <a:xfrm flipV="1">
            <a:off x="4800600" y="5715000"/>
            <a:ext cx="3733800" cy="7145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246479" y="2643182"/>
          <a:ext cx="4897521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ичество религиозных общин 2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5631"/>
            <a:ext cx="9143999" cy="68890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лигиозные обьекты показа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5630"/>
            <a:ext cx="9144000" cy="68344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pPr algn="ctr"/>
            <a:r>
              <a:rPr lang="ru-RU" dirty="0"/>
              <a:t>Костел монастыря иезуитов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0212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XVIII </a:t>
            </a:r>
            <a:r>
              <a:rPr lang="ru-RU" dirty="0" smtClean="0"/>
              <a:t>в., позднее барокко, </a:t>
            </a:r>
            <a:r>
              <a:rPr lang="ru-RU" dirty="0"/>
              <a:t>д. </a:t>
            </a:r>
            <a:r>
              <a:rPr lang="ru-RU" dirty="0" err="1"/>
              <a:t>Юровичи</a:t>
            </a:r>
            <a:endParaRPr lang="ru-RU" dirty="0"/>
          </a:p>
        </p:txBody>
      </p:sp>
      <p:pic>
        <p:nvPicPr>
          <p:cNvPr id="26626" name="Picture 2" descr="http://www.turov.by/sites/default/files/imagecache/highslide_full/jurovichi08062011_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71021"/>
            <a:ext cx="6697662" cy="4465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52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dirty="0"/>
              <a:t>Здание коллегиума иезуитов XVIII в.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5126"/>
            <a:ext cx="6120680" cy="4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27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dirty="0" err="1"/>
              <a:t>Спасо</a:t>
            </a:r>
            <a:r>
              <a:rPr lang="ru-RU" dirty="0"/>
              <a:t>-Преображенская церковь (1779г.)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070554" cy="457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7620" y="607220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Чечерск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16628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A03AA0-CBAE-43A0-B9A3-E8EC5D18A147}"/>
</file>

<file path=customXml/itemProps2.xml><?xml version="1.0" encoding="utf-8"?>
<ds:datastoreItem xmlns:ds="http://schemas.openxmlformats.org/officeDocument/2006/customXml" ds:itemID="{E6D5E0DB-8AA5-437C-B033-7203A569BC37}"/>
</file>

<file path=customXml/itemProps3.xml><?xml version="1.0" encoding="utf-8"?>
<ds:datastoreItem xmlns:ds="http://schemas.openxmlformats.org/officeDocument/2006/customXml" ds:itemID="{C810E048-3FEC-4286-BD07-FAFC3A99BA5E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583</TotalTime>
  <Words>646</Words>
  <Application>Microsoft Office PowerPoint</Application>
  <PresentationFormat>Экран (4:3)</PresentationFormat>
  <Paragraphs>192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Горизонт</vt:lpstr>
      <vt:lpstr>Развитие экскурсионно-познавательного религиозного туризма</vt:lpstr>
      <vt:lpstr>Цель:</vt:lpstr>
      <vt:lpstr>Задачи</vt:lpstr>
      <vt:lpstr>Конфессиональная структура религиозных общин</vt:lpstr>
      <vt:lpstr>Слайд 5</vt:lpstr>
      <vt:lpstr>Слайд 6</vt:lpstr>
      <vt:lpstr>Костел монастыря иезуитов </vt:lpstr>
      <vt:lpstr>Здание коллегиума иезуитов XVIII в.</vt:lpstr>
      <vt:lpstr>Спасо-Преображенская церковь (1779г.)</vt:lpstr>
      <vt:lpstr>Свято-Петро-Павловский  кафедральный собор, 1819</vt:lpstr>
      <vt:lpstr>Собор Архангела Михаила (монастырь бернардинцев, XVIII в.)</vt:lpstr>
      <vt:lpstr>Ильинская церковь</vt:lpstr>
      <vt:lpstr>Церковь св. Николая </vt:lpstr>
      <vt:lpstr>Успенская церковь</vt:lpstr>
      <vt:lpstr>Троицкая церковь</vt:lpstr>
      <vt:lpstr>Деревянная церковь  Рождества Богородицы</vt:lpstr>
      <vt:lpstr>Успенская церковь </vt:lpstr>
      <vt:lpstr>Ельская Свято-Троицкая церковь</vt:lpstr>
      <vt:lpstr>Свято-Покровская церковь </vt:lpstr>
      <vt:lpstr>Объекты культа малых форм </vt:lpstr>
      <vt:lpstr>Объекты культа малых форм</vt:lpstr>
      <vt:lpstr>Памятники культовой архитектуры</vt:lpstr>
      <vt:lpstr>Критерии познавательной ценности объектов</vt:lpstr>
      <vt:lpstr>Аттрактивность административных районов для развития религиозного туризма экскурсионно-познавательной направленности</vt:lpstr>
      <vt:lpstr>Слайд 25</vt:lpstr>
      <vt:lpstr>Слайд 26</vt:lpstr>
      <vt:lpstr>Слайд 27</vt:lpstr>
      <vt:lpstr>Слайд 28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этнографии и архитектуры</dc:title>
  <dc:creator>Olga</dc:creator>
  <cp:lastModifiedBy>Admin</cp:lastModifiedBy>
  <cp:revision>120</cp:revision>
  <dcterms:created xsi:type="dcterms:W3CDTF">2011-03-31T08:46:32Z</dcterms:created>
  <dcterms:modified xsi:type="dcterms:W3CDTF">2012-05-17T18:48:20Z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