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358331235367344E-2"/>
          <c:y val="4.1387607015472574E-2"/>
          <c:w val="0.8998429328443629"/>
          <c:h val="0.76245238920385294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млн.т.</c:v>
                </c:pt>
              </c:strCache>
            </c:strRef>
          </c:tx>
          <c:cat>
            <c:strRef>
              <c:f>Лист1!$A$2:$A$15</c:f>
              <c:strCache>
                <c:ptCount val="14"/>
                <c:pt idx="0">
                  <c:v>1965 г.</c:v>
                </c:pt>
                <c:pt idx="1">
                  <c:v>1975 г.</c:v>
                </c:pt>
                <c:pt idx="2">
                  <c:v>1978 г.</c:v>
                </c:pt>
                <c:pt idx="3">
                  <c:v>1981 г.</c:v>
                </c:pt>
                <c:pt idx="4">
                  <c:v>1984 г.</c:v>
                </c:pt>
                <c:pt idx="5">
                  <c:v>1989 г.</c:v>
                </c:pt>
                <c:pt idx="6">
                  <c:v>1993 г.</c:v>
                </c:pt>
                <c:pt idx="7">
                  <c:v>1997 г.</c:v>
                </c:pt>
                <c:pt idx="8">
                  <c:v>2000 г.</c:v>
                </c:pt>
                <c:pt idx="9">
                  <c:v>2003 г.</c:v>
                </c:pt>
                <c:pt idx="10">
                  <c:v>2006 г.</c:v>
                </c:pt>
                <c:pt idx="11">
                  <c:v>2009 г.</c:v>
                </c:pt>
                <c:pt idx="12">
                  <c:v>2012 г.</c:v>
                </c:pt>
                <c:pt idx="13">
                  <c:v>2014 г.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0</c:v>
                </c:pt>
                <c:pt idx="1">
                  <c:v>7.96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  <c:pt idx="5">
                  <c:v>1.9</c:v>
                </c:pt>
                <c:pt idx="6">
                  <c:v>1.85</c:v>
                </c:pt>
                <c:pt idx="7">
                  <c:v>1.82</c:v>
                </c:pt>
                <c:pt idx="8">
                  <c:v>1.7</c:v>
                </c:pt>
                <c:pt idx="9">
                  <c:v>1.73</c:v>
                </c:pt>
                <c:pt idx="10">
                  <c:v>1.65</c:v>
                </c:pt>
                <c:pt idx="11">
                  <c:v>1.63</c:v>
                </c:pt>
                <c:pt idx="12">
                  <c:v>1.58</c:v>
                </c:pt>
                <c:pt idx="13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727736"/>
        <c:axId val="436354016"/>
        <c:axId val="384348344"/>
      </c:line3DChart>
      <c:catAx>
        <c:axId val="458727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36354016"/>
        <c:crosses val="autoZero"/>
        <c:auto val="1"/>
        <c:lblAlgn val="ctr"/>
        <c:lblOffset val="100"/>
        <c:noMultiLvlLbl val="0"/>
      </c:catAx>
      <c:valAx>
        <c:axId val="436354016"/>
        <c:scaling>
          <c:orientation val="minMax"/>
          <c:max val="8"/>
          <c:min val="1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100" b="0" dirty="0" smtClean="0"/>
                  <a:t>Млн т.</a:t>
                </a:r>
                <a:endParaRPr lang="ru-RU" sz="1100" b="0" dirty="0"/>
              </a:p>
            </c:rich>
          </c:tx>
          <c:layout>
            <c:manualLayout>
              <c:xMode val="edge"/>
              <c:yMode val="edge"/>
              <c:x val="2.6272182805376364E-2"/>
              <c:y val="0.53963738689067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58727736"/>
        <c:crosses val="autoZero"/>
        <c:crossBetween val="between"/>
        <c:majorUnit val="1"/>
      </c:valAx>
      <c:serAx>
        <c:axId val="384348344"/>
        <c:scaling>
          <c:orientation val="minMax"/>
        </c:scaling>
        <c:delete val="1"/>
        <c:axPos val="b"/>
        <c:majorTickMark val="none"/>
        <c:minorTickMark val="none"/>
        <c:tickLblPos val="nextTo"/>
        <c:crossAx val="43635401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211710"/>
            <a:ext cx="3528392" cy="1296144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тенденции нефтедобычи в Республике Беларусь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227934"/>
            <a:ext cx="3309803" cy="40806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Вырский</a:t>
            </a:r>
            <a:r>
              <a:rPr lang="ru-RU" dirty="0"/>
              <a:t> </a:t>
            </a:r>
            <a:r>
              <a:rPr lang="ru-RU" dirty="0" smtClean="0"/>
              <a:t>И.М., </a:t>
            </a:r>
            <a:r>
              <a:rPr lang="ru-RU" dirty="0"/>
              <a:t>Лопата </a:t>
            </a:r>
            <a:r>
              <a:rPr lang="ru-RU" dirty="0" smtClean="0"/>
              <a:t>О.Н. Г-11</a:t>
            </a:r>
            <a:endParaRPr lang="ru-RU" dirty="0"/>
          </a:p>
        </p:txBody>
      </p:sp>
      <p:pic>
        <p:nvPicPr>
          <p:cNvPr id="1026" name="Picture 2" descr="C:\Users\Анатолий\Downloads\0_113118_118d836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9953"/>
            <a:ext cx="2664296" cy="1780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21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атолий\Downloads\razliv-nefti-samet-01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5" b="-7145"/>
          <a:stretch/>
        </p:blipFill>
        <p:spPr bwMode="auto">
          <a:xfrm>
            <a:off x="-36512" y="-20538"/>
            <a:ext cx="9433048" cy="57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43558"/>
            <a:ext cx="8352928" cy="410445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Рекультивация </a:t>
            </a:r>
            <a:r>
              <a:rPr lang="ru-RU" sz="1600" dirty="0"/>
              <a:t>загрязненных </a:t>
            </a:r>
            <a:r>
              <a:rPr lang="ru-RU" sz="1600" dirty="0" smtClean="0"/>
              <a:t>и всех осваиваемых земель </a:t>
            </a:r>
          </a:p>
          <a:p>
            <a:pPr algn="just"/>
            <a:r>
              <a:rPr lang="ru-RU" sz="1600" dirty="0" smtClean="0"/>
              <a:t>Природоохранная </a:t>
            </a:r>
            <a:r>
              <a:rPr lang="ru-RU" sz="1600" dirty="0"/>
              <a:t>деятельность, </a:t>
            </a:r>
            <a:r>
              <a:rPr lang="ru-RU" sz="1600" dirty="0" smtClean="0"/>
              <a:t>включая </a:t>
            </a:r>
            <a:r>
              <a:rPr lang="ru-RU" sz="1600" dirty="0"/>
              <a:t>прямое </a:t>
            </a:r>
            <a:r>
              <a:rPr lang="ru-RU" sz="1600" dirty="0" smtClean="0"/>
              <a:t>изъятие природных </a:t>
            </a:r>
            <a:r>
              <a:rPr lang="ru-RU" sz="1600" dirty="0"/>
              <a:t>ресурсов </a:t>
            </a:r>
            <a:r>
              <a:rPr lang="ru-RU" sz="1600" dirty="0" smtClean="0"/>
              <a:t>из хозяйственного оборота</a:t>
            </a:r>
            <a:endParaRPr lang="ru-RU" sz="1600" dirty="0"/>
          </a:p>
          <a:p>
            <a:pPr algn="just"/>
            <a:r>
              <a:rPr lang="ru-RU" sz="1600" dirty="0" smtClean="0"/>
              <a:t>Ресурсосбережение</a:t>
            </a:r>
            <a:r>
              <a:rPr lang="ru-RU" sz="1600" dirty="0"/>
              <a:t>, направленное на </a:t>
            </a:r>
            <a:r>
              <a:rPr lang="ru-RU" sz="1600" dirty="0" smtClean="0"/>
              <a:t>снижение </a:t>
            </a:r>
            <a:r>
              <a:rPr lang="ru-RU" sz="1600" dirty="0" err="1" smtClean="0"/>
              <a:t>энерго</a:t>
            </a:r>
            <a:r>
              <a:rPr lang="ru-RU" sz="1600" dirty="0" smtClean="0"/>
              <a:t>-</a:t>
            </a:r>
            <a:r>
              <a:rPr lang="ru-RU" sz="1600" dirty="0"/>
              <a:t> </a:t>
            </a:r>
            <a:r>
              <a:rPr lang="ru-RU" sz="1600" dirty="0" smtClean="0"/>
              <a:t>и </a:t>
            </a:r>
            <a:r>
              <a:rPr lang="ru-RU" sz="1600" dirty="0" err="1" smtClean="0"/>
              <a:t>материало</a:t>
            </a:r>
            <a:r>
              <a:rPr lang="ru-RU" sz="1600" dirty="0" smtClean="0"/>
              <a:t>- емкости выпускаемой продукции </a:t>
            </a:r>
          </a:p>
          <a:p>
            <a:pPr algn="just"/>
            <a:r>
              <a:rPr lang="ru-RU" sz="1600" dirty="0"/>
              <a:t>П</a:t>
            </a:r>
            <a:r>
              <a:rPr lang="ru-RU" sz="1600" dirty="0" smtClean="0"/>
              <a:t>овышение </a:t>
            </a:r>
            <a:r>
              <a:rPr lang="ru-RU" sz="1600" dirty="0" smtClean="0"/>
              <a:t>комплексности </a:t>
            </a:r>
            <a:r>
              <a:rPr lang="ru-RU" sz="1600" dirty="0"/>
              <a:t>использования сырья и отходов</a:t>
            </a:r>
            <a:r>
              <a:rPr lang="ru-RU" sz="1600" dirty="0" smtClean="0"/>
              <a:t>;</a:t>
            </a:r>
          </a:p>
          <a:p>
            <a:pPr algn="just"/>
            <a:r>
              <a:rPr lang="ru-RU" sz="1600" dirty="0" smtClean="0"/>
              <a:t>Переход </a:t>
            </a:r>
            <a:r>
              <a:rPr lang="ru-RU" sz="1600" dirty="0"/>
              <a:t>на </a:t>
            </a:r>
            <a:r>
              <a:rPr lang="ru-RU" sz="1600" dirty="0" smtClean="0"/>
              <a:t>новые, ресурсосберегающие технологии</a:t>
            </a:r>
            <a:r>
              <a:rPr lang="ru-RU" sz="1600" dirty="0"/>
              <a:t>.</a:t>
            </a:r>
            <a:endParaRPr lang="ru-RU" sz="1600" dirty="0" smtClean="0"/>
          </a:p>
          <a:p>
            <a:pPr marL="68580" indent="0" algn="just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6512" y="-20538"/>
            <a:ext cx="9433048" cy="691918"/>
          </a:xfrm>
          <a:solidFill>
            <a:schemeClr val="bg1">
              <a:lumMod val="95000"/>
              <a:alpha val="5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  Мероприятия по предотвращению негативных последствий нефтедобычи</a:t>
            </a:r>
            <a:endParaRPr lang="ru-RU" sz="2200" dirty="0"/>
          </a:p>
        </p:txBody>
      </p:sp>
      <p:pic>
        <p:nvPicPr>
          <p:cNvPr id="10243" name="Picture 3" descr="C:\Users\Анатолий\Downloads\neft_zagrazne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5846"/>
            <a:ext cx="253318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C:\Users\Анатолий\Downloads\neft_zagrazneni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66" y="3435846"/>
            <a:ext cx="3037835" cy="1728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5" name="Picture 5" descr="C:\Users\Анатолий\Downloads\neft_zagraznenie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23878"/>
            <a:ext cx="2736304" cy="142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022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натолий\Downloads\f_4ef46ddb716b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24242" r="32728" b="13535"/>
          <a:stretch/>
        </p:blipFill>
        <p:spPr bwMode="auto">
          <a:xfrm>
            <a:off x="547465" y="2571750"/>
            <a:ext cx="1720279" cy="22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натолий\Downloads\4_o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1"/>
          <a:stretch/>
        </p:blipFill>
        <p:spPr bwMode="auto">
          <a:xfrm>
            <a:off x="2562322" y="3075806"/>
            <a:ext cx="2945782" cy="17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натолий\Downloads\3388_neft_vyshka_minimalizm_vektor_1600x1200_(www.GdeFon.ru)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0280"/>
            <a:ext cx="3140968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92546"/>
            <a:ext cx="3528392" cy="50485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Вывод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9542"/>
            <a:ext cx="7488832" cy="2808312"/>
          </a:xfrm>
          <a:solidFill>
            <a:schemeClr val="bg1">
              <a:alpha val="59000"/>
            </a:schemeClr>
          </a:solidFill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/>
              <a:t>Таким образом, большая часть запасов нефти в Беларуси относится к </a:t>
            </a:r>
            <a:r>
              <a:rPr lang="ru-RU" dirty="0" err="1"/>
              <a:t>трудноизвлекаемым</a:t>
            </a:r>
            <a:r>
              <a:rPr lang="ru-RU" dirty="0"/>
              <a:t>, что во многом обуславливает снижение объемов добычи </a:t>
            </a:r>
            <a:r>
              <a:rPr lang="ru-RU" dirty="0" smtClean="0"/>
              <a:t>углеводородов и обуславливает работы </a:t>
            </a:r>
            <a:r>
              <a:rPr lang="ru-RU" dirty="0"/>
              <a:t>по освоению новых, перспективных на нефтедобычу участков. Вместе с этим Республика Беларусь активно сотрудничает на внешнем рынке – заключая договора о поставке нефти из других стран, например, с Венесуэлой.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Также </a:t>
            </a:r>
            <a:r>
              <a:rPr lang="ru-RU" dirty="0"/>
              <a:t>нефтедобывающая отрасль оказывает весьма неблагоприятное влияние на окружающую среду, преобразовывая все компоненты природного ландшафта. Что требует проведения комплекса </a:t>
            </a:r>
            <a:r>
              <a:rPr lang="ru-RU" dirty="0" smtClean="0"/>
              <a:t>защитных мероприятий </a:t>
            </a:r>
            <a:r>
              <a:rPr lang="ru-RU" dirty="0"/>
              <a:t>для их предотвращения и нейтрализации.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2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натолий\Downloads\neft_10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735"/>
            <a:ext cx="9144000" cy="59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8948" y="748482"/>
            <a:ext cx="4403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41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67494"/>
            <a:ext cx="3528392" cy="16535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Тектоническая карта Беларуси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Анатолий\Downloads\1300020602_nac_46_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" t="3637" r="1705" b="4041"/>
          <a:stretch/>
        </p:blipFill>
        <p:spPr bwMode="auto">
          <a:xfrm>
            <a:off x="1115616" y="591385"/>
            <a:ext cx="6984776" cy="428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5996" y="-8269"/>
            <a:ext cx="3708411" cy="504858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Стратиграфическая </a:t>
            </a:r>
            <a:r>
              <a:rPr lang="ru-RU" sz="1400" b="1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характеристика </a:t>
            </a:r>
            <a:r>
              <a:rPr lang="ru-RU" sz="1400" b="1" dirty="0" err="1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Припятского</a:t>
            </a:r>
            <a:r>
              <a:rPr lang="ru-RU" sz="1400" b="1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прогиба</a:t>
            </a:r>
            <a:endParaRPr lang="ru-RU" sz="1400" b="1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11510"/>
            <a:ext cx="2520280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868876"/>
            <a:ext cx="1548172" cy="12719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Group 170"/>
          <p:cNvGrpSpPr>
            <a:grpSpLocks/>
          </p:cNvGrpSpPr>
          <p:nvPr/>
        </p:nvGrpSpPr>
        <p:grpSpPr bwMode="auto">
          <a:xfrm>
            <a:off x="827583" y="496588"/>
            <a:ext cx="7416823" cy="4467935"/>
            <a:chOff x="295" y="28"/>
            <a:chExt cx="3584" cy="388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95" y="580"/>
              <a:ext cx="358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 anchor="b"/>
            <a:lstStyle/>
            <a:p>
              <a:pPr marL="342900" indent="-342900" algn="ctr" fontAlgn="b">
                <a:buFont typeface="Wingdings" pitchFamily="2" charset="2"/>
                <a:buNone/>
              </a:pPr>
              <a:r>
                <a:rPr kumimoji="0" lang="ru-RU" sz="1600" b="1" i="0" u="none" strike="noStrike" cap="none" spc="0" normalizeH="0" baseline="0" dirty="0" err="1" smtClean="0">
                  <a:ln w="10160">
                    <a:solidFill>
                      <a:schemeClr val="accent3">
                        <a:lumMod val="40000"/>
                        <a:lumOff val="60000"/>
                      </a:schemeClr>
                    </a:solidFill>
                    <a:prstDash val="solid"/>
                  </a:ln>
                  <a:latin typeface="Arial Cyr" pitchFamily="34" charset="-52"/>
                </a:rPr>
                <a:t>Нижнесоленосный</a:t>
              </a:r>
              <a:r>
                <a:rPr kumimoji="0" lang="ru-RU" sz="1600" b="1" i="0" u="none" strike="noStrike" cap="none" spc="0" normalizeH="0" baseline="0" dirty="0" smtClean="0">
                  <a:ln w="10160">
                    <a:solidFill>
                      <a:schemeClr val="accent3">
                        <a:lumMod val="40000"/>
                        <a:lumOff val="60000"/>
                      </a:schemeClr>
                    </a:solidFill>
                    <a:prstDash val="solid"/>
                  </a:ln>
                  <a:latin typeface="Arial Cyr" pitchFamily="34" charset="-52"/>
                </a:rPr>
                <a:t>  комплекс</a:t>
              </a:r>
              <a:endParaRPr lang="ru-RU" sz="1600" b="1" dirty="0">
                <a:cs typeface="Arial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95" y="771"/>
              <a:ext cx="651" cy="1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algn="ctr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D3 lv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946" y="771"/>
              <a:ext cx="2115" cy="1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Ливенский горизонт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061" y="771"/>
              <a:ext cx="817" cy="1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en-US" sz="1000" b="1">
                  <a:latin typeface="Arial Cyr" pitchFamily="34" charset="-52"/>
                </a:rPr>
                <a:t> </a:t>
              </a:r>
              <a:endParaRPr lang="en-US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95" y="959"/>
              <a:ext cx="651" cy="1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algn="ctr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D3 ev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946" y="959"/>
              <a:ext cx="2115" cy="1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Евлановский горизонт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061" y="959"/>
              <a:ext cx="817" cy="1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en-US" sz="1000" b="1">
                  <a:latin typeface="Arial Cyr" pitchFamily="34" charset="-52"/>
                </a:rPr>
                <a:t> </a:t>
              </a:r>
              <a:endParaRPr lang="en-US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95" y="1147"/>
              <a:ext cx="358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algn="ctr" fontAlgn="b">
                <a:buFont typeface="Wingdings" pitchFamily="2" charset="2"/>
                <a:buNone/>
              </a:pPr>
              <a:r>
                <a:rPr kumimoji="0" lang="ru-RU" sz="1600" b="1" i="0" u="none" strike="noStrike" cap="none" spc="0" normalizeH="0" baseline="0" dirty="0" err="1" smtClean="0">
                  <a:ln w="10160">
                    <a:solidFill>
                      <a:schemeClr val="accent3">
                        <a:lumMod val="40000"/>
                        <a:lumOff val="6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Cyr" pitchFamily="34" charset="-52"/>
                </a:rPr>
                <a:t>Подсолевой</a:t>
              </a:r>
              <a:r>
                <a:rPr kumimoji="0" lang="ru-RU" sz="1600" b="1" i="0" u="none" strike="noStrike" cap="none" spc="0" normalizeH="0" baseline="0" dirty="0" smtClean="0">
                  <a:ln w="10160">
                    <a:solidFill>
                      <a:schemeClr val="accent3">
                        <a:lumMod val="40000"/>
                        <a:lumOff val="6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Cyr" pitchFamily="34" charset="-52"/>
                </a:rPr>
                <a:t> карбонатный комплекс</a:t>
              </a: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95" y="1338"/>
              <a:ext cx="651" cy="188"/>
            </a:xfrm>
            <a:prstGeom prst="rect">
              <a:avLst/>
            </a:prstGeom>
            <a:solidFill>
              <a:srgbClr val="F0DDAE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algn="ctr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D3 ev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946" y="1338"/>
              <a:ext cx="2115" cy="188"/>
            </a:xfrm>
            <a:prstGeom prst="rect">
              <a:avLst/>
            </a:prstGeom>
            <a:solidFill>
              <a:srgbClr val="F0DDAE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200" b="1" dirty="0" err="1">
                  <a:latin typeface="Arial Cyr" pitchFamily="34" charset="-52"/>
                </a:rPr>
                <a:t>Евлановский</a:t>
              </a:r>
              <a:r>
                <a:rPr lang="ru-RU" sz="1200" b="1" dirty="0">
                  <a:latin typeface="Arial Cyr" pitchFamily="34" charset="-52"/>
                </a:rPr>
                <a:t> горизонт</a:t>
              </a:r>
              <a:endParaRPr lang="ru-RU" sz="1200" b="1" dirty="0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061" y="1338"/>
              <a:ext cx="817" cy="188"/>
            </a:xfrm>
            <a:prstGeom prst="rect">
              <a:avLst/>
            </a:prstGeom>
            <a:solidFill>
              <a:srgbClr val="F0DDAE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algn="ctr" fontAlgn="b">
                <a:buFont typeface="Wingdings" pitchFamily="2" charset="2"/>
                <a:buNone/>
              </a:pP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95" y="1526"/>
              <a:ext cx="651" cy="200"/>
            </a:xfrm>
            <a:prstGeom prst="rect">
              <a:avLst/>
            </a:prstGeom>
            <a:solidFill>
              <a:srgbClr val="F0DD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D3 vr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946" y="1526"/>
              <a:ext cx="2115" cy="200"/>
            </a:xfrm>
            <a:prstGeom prst="rect">
              <a:avLst/>
            </a:prstGeom>
            <a:solidFill>
              <a:srgbClr val="F0DDAE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Воронежский горизонт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061" y="1526"/>
              <a:ext cx="817" cy="200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algn="ctr" fontAlgn="t">
                <a:buFont typeface="Wingdings" pitchFamily="2" charset="2"/>
                <a:buNone/>
              </a:pP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95" y="1726"/>
              <a:ext cx="651" cy="189"/>
            </a:xfrm>
            <a:prstGeom prst="rect">
              <a:avLst/>
            </a:prstGeom>
            <a:solidFill>
              <a:srgbClr val="F0DD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D3 rch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946" y="1726"/>
              <a:ext cx="2115" cy="189"/>
            </a:xfrm>
            <a:prstGeom prst="rect">
              <a:avLst/>
            </a:prstGeom>
            <a:solidFill>
              <a:srgbClr val="F0DDAE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Речицкий горизонт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061" y="1726"/>
              <a:ext cx="817" cy="189"/>
            </a:xfrm>
            <a:prstGeom prst="rect">
              <a:avLst/>
            </a:prstGeom>
            <a:solidFill>
              <a:srgbClr val="F0DDAE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algn="ctr" fontAlgn="t">
                <a:buFont typeface="Wingdings" pitchFamily="2" charset="2"/>
                <a:buNone/>
              </a:pP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95" y="1915"/>
              <a:ext cx="651" cy="199"/>
            </a:xfrm>
            <a:prstGeom prst="rect">
              <a:avLst/>
            </a:prstGeom>
            <a:solidFill>
              <a:srgbClr val="F0DD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D3 sm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946" y="1915"/>
              <a:ext cx="2115" cy="199"/>
            </a:xfrm>
            <a:prstGeom prst="rect">
              <a:avLst/>
            </a:prstGeom>
            <a:solidFill>
              <a:srgbClr val="F0DDAE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Семилукский горизонт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061" y="1915"/>
              <a:ext cx="817" cy="199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algn="ctr" fontAlgn="t">
                <a:buFont typeface="Wingdings" pitchFamily="2" charset="2"/>
                <a:buNone/>
              </a:pP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95" y="2114"/>
              <a:ext cx="651" cy="201"/>
            </a:xfrm>
            <a:prstGeom prst="rect">
              <a:avLst/>
            </a:prstGeom>
            <a:solidFill>
              <a:srgbClr val="F0DD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D3 sr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946" y="2114"/>
              <a:ext cx="2115" cy="201"/>
            </a:xfrm>
            <a:prstGeom prst="rect">
              <a:avLst/>
            </a:prstGeom>
            <a:solidFill>
              <a:srgbClr val="F0DDAE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Саргаевский горизонт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061" y="2114"/>
              <a:ext cx="817" cy="201"/>
            </a:xfrm>
            <a:prstGeom prst="rect">
              <a:avLst/>
            </a:prstGeom>
            <a:gradFill rotWithShape="1">
              <a:gsLst>
                <a:gs pos="0">
                  <a:srgbClr val="764718"/>
                </a:gs>
                <a:gs pos="5000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algn="ctr" fontAlgn="t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  <a:cs typeface="Arial" pitchFamily="34" charset="0"/>
                </a:rPr>
                <a:t>  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295" y="2315"/>
              <a:ext cx="358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marL="342900" indent="-342900" algn="ctr" fontAlgn="b">
                <a:buFont typeface="Wingdings" pitchFamily="2" charset="2"/>
                <a:buNone/>
              </a:pPr>
              <a:r>
                <a:rPr kumimoji="0" lang="ru-RU" sz="1600" b="1" i="0" u="none" strike="noStrike" cap="none" spc="0" normalizeH="0" baseline="0" dirty="0" err="1" smtClean="0">
                  <a:ln w="10160">
                    <a:solidFill>
                      <a:schemeClr val="accent3">
                        <a:lumMod val="40000"/>
                        <a:lumOff val="60000"/>
                      </a:schemeClr>
                    </a:solidFill>
                    <a:prstDash val="solid"/>
                  </a:ln>
                  <a:latin typeface="Arial Cyr" pitchFamily="34" charset="-52"/>
                </a:rPr>
                <a:t>Подсолевой</a:t>
              </a:r>
              <a:r>
                <a:rPr kumimoji="0" lang="ru-RU" sz="1600" b="1" i="0" u="none" strike="noStrike" cap="none" spc="0" normalizeH="0" baseline="0" dirty="0" smtClean="0">
                  <a:ln w="10160">
                    <a:solidFill>
                      <a:schemeClr val="accent3">
                        <a:lumMod val="40000"/>
                        <a:lumOff val="60000"/>
                      </a:schemeClr>
                    </a:solidFill>
                    <a:prstDash val="solid"/>
                  </a:ln>
                  <a:latin typeface="Arial Cyr" pitchFamily="34" charset="-52"/>
                </a:rPr>
                <a:t>  терригенный комплекс</a:t>
              </a:r>
              <a:endParaRPr lang="ru-RU" sz="1600" b="1" dirty="0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295" y="2506"/>
              <a:ext cx="651" cy="23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algn="ctr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D3 ln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946" y="2506"/>
              <a:ext cx="2115" cy="23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Ланский горизонт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3061" y="2506"/>
              <a:ext cx="817" cy="230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>
                  <a:latin typeface="Arial Cyr" pitchFamily="34" charset="-52"/>
                  <a:cs typeface="Arial" pitchFamily="34" charset="0"/>
                </a:rPr>
                <a:t>  </a:t>
              </a:r>
              <a:endParaRPr lang="en-US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295" y="2736"/>
              <a:ext cx="651" cy="20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D2 st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946" y="2736"/>
              <a:ext cx="2115" cy="20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Старооскольский горизонт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3061" y="2736"/>
              <a:ext cx="817" cy="20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en-US" sz="1200" b="1">
                  <a:solidFill>
                    <a:srgbClr val="FF9900"/>
                  </a:solidFill>
                  <a:latin typeface="Arial Cyr" pitchFamily="34" charset="-52"/>
                </a:rPr>
                <a:t>/</a:t>
              </a:r>
              <a:endParaRPr lang="en-US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295" y="2937"/>
              <a:ext cx="651" cy="187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fontAlgn="t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D2 vtb-nr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946" y="2937"/>
              <a:ext cx="2115" cy="187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Витебско-наровский горизонты 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3061" y="2937"/>
              <a:ext cx="817" cy="187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000" b="1">
                  <a:latin typeface="Arial Cyr" pitchFamily="34" charset="-52"/>
                </a:rPr>
                <a:t> </a:t>
              </a:r>
              <a:endParaRPr lang="ru-RU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295" y="3124"/>
              <a:ext cx="358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300">
                  <a:latin typeface="Arial Cyr" pitchFamily="34" charset="-52"/>
                </a:rPr>
                <a:t> </a:t>
              </a:r>
              <a:endParaRPr lang="ru-RU" sz="300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295" y="3238"/>
              <a:ext cx="651" cy="201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algn="ctr" fontAlgn="b">
                <a:buFont typeface="Wingdings" pitchFamily="2" charset="2"/>
                <a:buNone/>
              </a:pPr>
              <a:r>
                <a:rPr lang="en-US" sz="1200" b="1">
                  <a:latin typeface="Arial Cyr" pitchFamily="34" charset="-52"/>
                </a:rPr>
                <a:t>PR 3</a:t>
              </a:r>
              <a:endParaRPr lang="en-US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946" y="3238"/>
              <a:ext cx="2115" cy="201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Верхнепротерозойская эратема</a:t>
              </a:r>
              <a:endParaRPr lang="ru-RU" sz="1200" b="1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3061" y="3238"/>
              <a:ext cx="817" cy="201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endParaRPr lang="ru-RU" sz="1200" b="1" dirty="0">
                <a:solidFill>
                  <a:srgbClr val="FF9900"/>
                </a:solidFill>
                <a:latin typeface="Arial Cyr" pitchFamily="34" charset="-52"/>
              </a:endParaRPr>
            </a:p>
            <a:p>
              <a:pPr marL="342900" indent="-342900" fontAlgn="b">
                <a:buFont typeface="Wingdings" pitchFamily="2" charset="2"/>
                <a:buNone/>
              </a:pPr>
              <a:endParaRPr lang="en-US" sz="300" dirty="0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95" y="3439"/>
              <a:ext cx="358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algn="ctr" fontAlgn="b">
                <a:buFont typeface="Wingdings" pitchFamily="2" charset="2"/>
                <a:buNone/>
              </a:pPr>
              <a:r>
                <a:rPr kumimoji="0" lang="ru-RU" sz="1600" b="1" i="0" u="none" strike="noStrike" cap="none" spc="0" normalizeH="0" baseline="0" dirty="0" smtClean="0">
                  <a:ln w="10160">
                    <a:solidFill>
                      <a:schemeClr val="accent3">
                        <a:lumMod val="40000"/>
                        <a:lumOff val="60000"/>
                      </a:schemeClr>
                    </a:solidFill>
                    <a:prstDash val="solid"/>
                  </a:ln>
                  <a:latin typeface="Arial Cyr" pitchFamily="34" charset="-52"/>
                </a:rPr>
                <a:t>Кристаллический фундамент</a:t>
              </a:r>
              <a:endParaRPr lang="ru-RU" sz="1600" b="1" dirty="0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295" y="3630"/>
              <a:ext cx="651" cy="287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/>
            <a:p>
              <a:pPr marL="342900" indent="-342900" algn="ctr" fontAlgn="b">
                <a:buFont typeface="Wingdings" pitchFamily="2" charset="2"/>
                <a:buNone/>
              </a:pPr>
              <a:r>
                <a:rPr lang="en-US" sz="1200" b="1" dirty="0">
                  <a:latin typeface="Arial Cyr" pitchFamily="34" charset="-52"/>
                </a:rPr>
                <a:t>AR-PR 1-2</a:t>
              </a:r>
              <a:endParaRPr lang="en-US" sz="1200" b="1" dirty="0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946" y="3630"/>
              <a:ext cx="2115" cy="287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200" b="1" dirty="0" err="1">
                  <a:latin typeface="Arial Cyr" pitchFamily="34" charset="-52"/>
                </a:rPr>
                <a:t>Архейская+нижнепротерозойская</a:t>
              </a:r>
              <a:r>
                <a:rPr lang="ru-RU" sz="1200" b="1" dirty="0">
                  <a:latin typeface="Arial Cyr" pitchFamily="34" charset="-52"/>
                </a:rPr>
                <a:t> </a:t>
              </a:r>
              <a:r>
                <a:rPr lang="ru-RU" sz="1200" b="1" dirty="0" err="1">
                  <a:latin typeface="Arial Cyr" pitchFamily="34" charset="-52"/>
                </a:rPr>
                <a:t>эратемы</a:t>
              </a:r>
              <a:endParaRPr lang="ru-RU" sz="1200" b="1" dirty="0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3061" y="3630"/>
              <a:ext cx="817" cy="287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000" b="1">
                  <a:latin typeface="Arial Cyr" pitchFamily="34" charset="-52"/>
                </a:rPr>
                <a:t> </a:t>
              </a:r>
              <a:endParaRPr lang="ru-RU">
                <a:latin typeface="Arial Cyr" pitchFamily="34" charset="-52"/>
                <a:cs typeface="Arial" pitchFamily="34" charset="0"/>
              </a:endParaRPr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>
              <a:off x="946" y="1338"/>
              <a:ext cx="0" cy="977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946" y="2506"/>
              <a:ext cx="0" cy="618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946" y="3238"/>
              <a:ext cx="0" cy="20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>
              <a:off x="946" y="3630"/>
              <a:ext cx="0" cy="287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3061" y="1338"/>
              <a:ext cx="0" cy="977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>
              <a:off x="3061" y="2506"/>
              <a:ext cx="0" cy="618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>
              <a:off x="3061" y="3238"/>
              <a:ext cx="0" cy="201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>
              <a:off x="3061" y="3630"/>
              <a:ext cx="0" cy="287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>
              <a:off x="295" y="771"/>
              <a:ext cx="6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>
              <a:off x="295" y="959"/>
              <a:ext cx="6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>
              <a:off x="295" y="1147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>
              <a:off x="295" y="1338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>
              <a:off x="295" y="1526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>
              <a:off x="295" y="1726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>
              <a:off x="295" y="1915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>
              <a:off x="295" y="2114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>
              <a:off x="295" y="2315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Line 62"/>
            <p:cNvSpPr>
              <a:spLocks noChangeShapeType="1"/>
            </p:cNvSpPr>
            <p:nvPr/>
          </p:nvSpPr>
          <p:spPr bwMode="auto">
            <a:xfrm>
              <a:off x="295" y="2506"/>
              <a:ext cx="2766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Line 63"/>
            <p:cNvSpPr>
              <a:spLocks noChangeShapeType="1"/>
            </p:cNvSpPr>
            <p:nvPr/>
          </p:nvSpPr>
          <p:spPr bwMode="auto">
            <a:xfrm>
              <a:off x="295" y="2736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Line 64"/>
            <p:cNvSpPr>
              <a:spLocks noChangeShapeType="1"/>
            </p:cNvSpPr>
            <p:nvPr/>
          </p:nvSpPr>
          <p:spPr bwMode="auto">
            <a:xfrm>
              <a:off x="295" y="2937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Line 65"/>
            <p:cNvSpPr>
              <a:spLocks noChangeShapeType="1"/>
            </p:cNvSpPr>
            <p:nvPr/>
          </p:nvSpPr>
          <p:spPr bwMode="auto">
            <a:xfrm>
              <a:off x="295" y="3124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Line 66"/>
            <p:cNvSpPr>
              <a:spLocks noChangeShapeType="1"/>
            </p:cNvSpPr>
            <p:nvPr/>
          </p:nvSpPr>
          <p:spPr bwMode="auto">
            <a:xfrm>
              <a:off x="295" y="3238"/>
              <a:ext cx="2766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Line 67"/>
            <p:cNvSpPr>
              <a:spLocks noChangeShapeType="1"/>
            </p:cNvSpPr>
            <p:nvPr/>
          </p:nvSpPr>
          <p:spPr bwMode="auto">
            <a:xfrm>
              <a:off x="296" y="3439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68"/>
            <p:cNvSpPr>
              <a:spLocks noChangeShapeType="1"/>
            </p:cNvSpPr>
            <p:nvPr/>
          </p:nvSpPr>
          <p:spPr bwMode="auto">
            <a:xfrm>
              <a:off x="295" y="3630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69"/>
            <p:cNvSpPr>
              <a:spLocks noChangeShapeType="1"/>
            </p:cNvSpPr>
            <p:nvPr/>
          </p:nvSpPr>
          <p:spPr bwMode="auto">
            <a:xfrm>
              <a:off x="295" y="580"/>
              <a:ext cx="0" cy="3337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Line 70"/>
            <p:cNvSpPr>
              <a:spLocks noChangeShapeType="1"/>
            </p:cNvSpPr>
            <p:nvPr/>
          </p:nvSpPr>
          <p:spPr bwMode="auto">
            <a:xfrm>
              <a:off x="3878" y="580"/>
              <a:ext cx="0" cy="3337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Line 71"/>
            <p:cNvSpPr>
              <a:spLocks noChangeShapeType="1"/>
            </p:cNvSpPr>
            <p:nvPr/>
          </p:nvSpPr>
          <p:spPr bwMode="auto">
            <a:xfrm>
              <a:off x="295" y="3917"/>
              <a:ext cx="358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Line 72"/>
            <p:cNvSpPr>
              <a:spLocks noChangeShapeType="1"/>
            </p:cNvSpPr>
            <p:nvPr/>
          </p:nvSpPr>
          <p:spPr bwMode="auto">
            <a:xfrm>
              <a:off x="3061" y="771"/>
              <a:ext cx="817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Line 73"/>
            <p:cNvSpPr>
              <a:spLocks noChangeShapeType="1"/>
            </p:cNvSpPr>
            <p:nvPr/>
          </p:nvSpPr>
          <p:spPr bwMode="auto">
            <a:xfrm>
              <a:off x="946" y="771"/>
              <a:ext cx="2115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Line 74"/>
            <p:cNvSpPr>
              <a:spLocks noChangeShapeType="1"/>
            </p:cNvSpPr>
            <p:nvPr/>
          </p:nvSpPr>
          <p:spPr bwMode="auto">
            <a:xfrm>
              <a:off x="946" y="959"/>
              <a:ext cx="0" cy="188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Line 75"/>
            <p:cNvSpPr>
              <a:spLocks noChangeShapeType="1"/>
            </p:cNvSpPr>
            <p:nvPr/>
          </p:nvSpPr>
          <p:spPr bwMode="auto">
            <a:xfrm>
              <a:off x="946" y="771"/>
              <a:ext cx="0" cy="188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Line 76"/>
            <p:cNvSpPr>
              <a:spLocks noChangeShapeType="1"/>
            </p:cNvSpPr>
            <p:nvPr/>
          </p:nvSpPr>
          <p:spPr bwMode="auto">
            <a:xfrm>
              <a:off x="3061" y="959"/>
              <a:ext cx="0" cy="188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Line 77"/>
            <p:cNvSpPr>
              <a:spLocks noChangeShapeType="1"/>
            </p:cNvSpPr>
            <p:nvPr/>
          </p:nvSpPr>
          <p:spPr bwMode="auto">
            <a:xfrm>
              <a:off x="3061" y="771"/>
              <a:ext cx="0" cy="188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Line 78"/>
            <p:cNvSpPr>
              <a:spLocks noChangeShapeType="1"/>
            </p:cNvSpPr>
            <p:nvPr/>
          </p:nvSpPr>
          <p:spPr bwMode="auto">
            <a:xfrm>
              <a:off x="946" y="959"/>
              <a:ext cx="2115" cy="0"/>
            </a:xfrm>
            <a:prstGeom prst="line">
              <a:avLst/>
            </a:prstGeom>
            <a:noFill/>
            <a:ln w="12700" cap="sq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Rectangle 116"/>
            <p:cNvSpPr>
              <a:spLocks noChangeArrowheads="1"/>
            </p:cNvSpPr>
            <p:nvPr/>
          </p:nvSpPr>
          <p:spPr bwMode="auto">
            <a:xfrm>
              <a:off x="295" y="28"/>
              <a:ext cx="635" cy="54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fontAlgn="ctr">
                <a:buFont typeface="Wingdings" pitchFamily="2" charset="2"/>
                <a:buNone/>
              </a:pPr>
              <a:r>
                <a:rPr lang="ru-RU" sz="1200" b="1" dirty="0">
                  <a:latin typeface="Arial Cyr" pitchFamily="34" charset="-52"/>
                </a:rPr>
                <a:t>Индекс</a:t>
              </a:r>
              <a:endParaRPr lang="ru-RU" sz="1200" b="1" dirty="0">
                <a:cs typeface="Arial" pitchFamily="34" charset="0"/>
              </a:endParaRPr>
            </a:p>
          </p:txBody>
        </p:sp>
        <p:sp>
          <p:nvSpPr>
            <p:cNvPr id="85" name="Rectangle 117"/>
            <p:cNvSpPr>
              <a:spLocks noChangeArrowheads="1"/>
            </p:cNvSpPr>
            <p:nvPr/>
          </p:nvSpPr>
          <p:spPr bwMode="auto">
            <a:xfrm>
              <a:off x="930" y="28"/>
              <a:ext cx="2131" cy="54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fontAlgn="ctr">
                <a:buFont typeface="Wingdings" pitchFamily="2" charset="2"/>
                <a:buNone/>
              </a:pPr>
              <a:r>
                <a:rPr lang="ru-RU" sz="1200" b="1">
                  <a:latin typeface="Arial Cyr" pitchFamily="34" charset="-52"/>
                </a:rPr>
                <a:t>Комплекс, эратема, система, горизонт</a:t>
              </a:r>
              <a:endParaRPr lang="ru-RU" sz="1200" b="1">
                <a:cs typeface="Arial" pitchFamily="34" charset="0"/>
              </a:endParaRPr>
            </a:p>
          </p:txBody>
        </p:sp>
        <p:sp>
          <p:nvSpPr>
            <p:cNvPr id="86" name="Rectangle 118"/>
            <p:cNvSpPr>
              <a:spLocks noChangeArrowheads="1"/>
            </p:cNvSpPr>
            <p:nvPr/>
          </p:nvSpPr>
          <p:spPr bwMode="auto">
            <a:xfrm>
              <a:off x="3061" y="28"/>
              <a:ext cx="818" cy="43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r>
                <a:rPr lang="ru-RU" sz="1100" b="1" dirty="0" err="1">
                  <a:cs typeface="Arial" pitchFamily="34" charset="0"/>
                </a:rPr>
                <a:t>Нефтегазоносность</a:t>
              </a:r>
              <a:endParaRPr lang="ru-RU" sz="1100" b="1" dirty="0">
                <a:cs typeface="Arial" pitchFamily="34" charset="0"/>
              </a:endParaRPr>
            </a:p>
          </p:txBody>
        </p:sp>
        <p:sp>
          <p:nvSpPr>
            <p:cNvPr id="87" name="Rectangle 119"/>
            <p:cNvSpPr>
              <a:spLocks noChangeArrowheads="1"/>
            </p:cNvSpPr>
            <p:nvPr/>
          </p:nvSpPr>
          <p:spPr bwMode="auto">
            <a:xfrm>
              <a:off x="3061" y="459"/>
              <a:ext cx="818" cy="11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342900" indent="-342900" fontAlgn="b">
                <a:buFont typeface="Wingdings" pitchFamily="2" charset="2"/>
                <a:buNone/>
              </a:pPr>
              <a:endParaRPr lang="ru-RU" sz="300" b="1">
                <a:cs typeface="Arial" pitchFamily="34" charset="0"/>
              </a:endParaRPr>
            </a:p>
          </p:txBody>
        </p:sp>
        <p:sp>
          <p:nvSpPr>
            <p:cNvPr id="88" name="Line 120"/>
            <p:cNvSpPr>
              <a:spLocks noChangeShapeType="1"/>
            </p:cNvSpPr>
            <p:nvPr/>
          </p:nvSpPr>
          <p:spPr bwMode="auto">
            <a:xfrm>
              <a:off x="930" y="28"/>
              <a:ext cx="0" cy="54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Line 121"/>
            <p:cNvSpPr>
              <a:spLocks noChangeShapeType="1"/>
            </p:cNvSpPr>
            <p:nvPr/>
          </p:nvSpPr>
          <p:spPr bwMode="auto">
            <a:xfrm>
              <a:off x="3061" y="28"/>
              <a:ext cx="0" cy="54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Line 122"/>
            <p:cNvSpPr>
              <a:spLocks noChangeShapeType="1"/>
            </p:cNvSpPr>
            <p:nvPr/>
          </p:nvSpPr>
          <p:spPr bwMode="auto">
            <a:xfrm>
              <a:off x="295" y="28"/>
              <a:ext cx="0" cy="54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Line 123"/>
            <p:cNvSpPr>
              <a:spLocks noChangeShapeType="1"/>
            </p:cNvSpPr>
            <p:nvPr/>
          </p:nvSpPr>
          <p:spPr bwMode="auto">
            <a:xfrm>
              <a:off x="3879" y="28"/>
              <a:ext cx="0" cy="545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Line 124"/>
            <p:cNvSpPr>
              <a:spLocks noChangeShapeType="1"/>
            </p:cNvSpPr>
            <p:nvPr/>
          </p:nvSpPr>
          <p:spPr bwMode="auto">
            <a:xfrm>
              <a:off x="295" y="28"/>
              <a:ext cx="3584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Line 125"/>
            <p:cNvSpPr>
              <a:spLocks noChangeShapeType="1"/>
            </p:cNvSpPr>
            <p:nvPr/>
          </p:nvSpPr>
          <p:spPr bwMode="auto">
            <a:xfrm>
              <a:off x="295" y="573"/>
              <a:ext cx="3584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993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92546"/>
            <a:ext cx="3816424" cy="50485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Динамика добычи нефти 1965-2013 г. 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097659"/>
              </p:ext>
            </p:extLst>
          </p:nvPr>
        </p:nvGraphicFramePr>
        <p:xfrm>
          <a:off x="683568" y="555526"/>
          <a:ext cx="7848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82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92546"/>
            <a:ext cx="3672408" cy="504858"/>
          </a:xfrm>
        </p:spPr>
        <p:txBody>
          <a:bodyPr>
            <a:noAutofit/>
          </a:bodyPr>
          <a:lstStyle/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атолий\Downloads\kart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20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атолий\Downloads\384551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83718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13610"/>
            <a:ext cx="3528392" cy="50485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Причины снижения объемов добычи нефти: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71550"/>
            <a:ext cx="6777317" cy="2631733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smtClean="0"/>
              <a:t>Причины </a:t>
            </a:r>
            <a:r>
              <a:rPr lang="ru-RU" dirty="0"/>
              <a:t>снижения объемов добычи </a:t>
            </a:r>
            <a:r>
              <a:rPr lang="ru-RU" dirty="0" smtClean="0"/>
              <a:t>нефти:</a:t>
            </a:r>
          </a:p>
          <a:p>
            <a:pPr algn="just"/>
            <a:r>
              <a:rPr lang="ru-RU" dirty="0" smtClean="0"/>
              <a:t>уменьшение </a:t>
            </a:r>
            <a:r>
              <a:rPr lang="ru-RU" dirty="0"/>
              <a:t>доли активных извлекаемых </a:t>
            </a:r>
            <a:r>
              <a:rPr lang="ru-RU" dirty="0" smtClean="0"/>
              <a:t>запасов</a:t>
            </a:r>
            <a:endParaRPr lang="ru-RU" dirty="0"/>
          </a:p>
          <a:p>
            <a:pPr algn="just"/>
            <a:r>
              <a:rPr lang="ru-RU" dirty="0"/>
              <a:t>прирост новых месторождений на 10–15% в год меньше, чем добыча нефти из уже </a:t>
            </a:r>
            <a:r>
              <a:rPr lang="ru-RU" dirty="0" smtClean="0"/>
              <a:t>действующих</a:t>
            </a:r>
          </a:p>
          <a:p>
            <a:pPr algn="just"/>
            <a:r>
              <a:rPr lang="ru-RU" dirty="0" err="1"/>
              <a:t>трудноизвлекаемые</a:t>
            </a:r>
            <a:r>
              <a:rPr lang="ru-RU" dirty="0"/>
              <a:t> запасы</a:t>
            </a:r>
          </a:p>
        </p:txBody>
      </p:sp>
      <p:pic>
        <p:nvPicPr>
          <p:cNvPr id="4099" name="Picture 3" descr="C:\Users\Анатолий\Downloads\fimg1926998_chernyie_bochki_neft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 bwMode="auto">
          <a:xfrm>
            <a:off x="922741" y="3291830"/>
            <a:ext cx="2137091" cy="1563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 descr="C:\Users\Анатолий\Downloads\653552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75" y="3507854"/>
            <a:ext cx="1899720" cy="1347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124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Анатолий\Downloads\information_items_46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28790"/>
            <a:ext cx="438912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92546"/>
            <a:ext cx="3528392" cy="50485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Прогноз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71550"/>
            <a:ext cx="7560840" cy="2631733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/>
              <a:t>В текущем году прирост запасов нефти промышленных категорий в Беларуси планируется обеспечить в объеме 1,15 </a:t>
            </a:r>
            <a:r>
              <a:rPr lang="ru-RU" dirty="0" err="1"/>
              <a:t>млн.т</a:t>
            </a:r>
            <a:r>
              <a:rPr lang="ru-RU" dirty="0"/>
              <a:t>., в 2015 году - до 1,2 </a:t>
            </a:r>
            <a:r>
              <a:rPr lang="ru-RU" dirty="0" err="1"/>
              <a:t>млн.т</a:t>
            </a:r>
            <a:r>
              <a:rPr lang="ru-RU" dirty="0"/>
              <a:t>. ежегодно. </a:t>
            </a:r>
          </a:p>
        </p:txBody>
      </p:sp>
      <p:pic>
        <p:nvPicPr>
          <p:cNvPr id="4099" name="Picture 3" descr="C:\Users\Анатолий\Downloads\fimg1926998_chernyie_bochki_neft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 bwMode="auto">
          <a:xfrm>
            <a:off x="922741" y="3291830"/>
            <a:ext cx="2137091" cy="1563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593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Анатолий\Downloads\8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72" y="317901"/>
            <a:ext cx="38100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атолий\Downloads\42_wave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55726"/>
            <a:ext cx="3184528" cy="2223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92546"/>
            <a:ext cx="3528392" cy="50485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Технологии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9542"/>
            <a:ext cx="7488832" cy="2160240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/>
              <a:t>На месторождениях «</a:t>
            </a:r>
            <a:r>
              <a:rPr lang="ru-RU" dirty="0" err="1"/>
              <a:t>Белоруснефти</a:t>
            </a:r>
            <a:r>
              <a:rPr lang="ru-RU" dirty="0"/>
              <a:t>» применяются:</a:t>
            </a:r>
          </a:p>
          <a:p>
            <a:pPr algn="just"/>
            <a:r>
              <a:rPr lang="ru-RU" dirty="0" smtClean="0"/>
              <a:t>бурение </a:t>
            </a:r>
            <a:r>
              <a:rPr lang="ru-RU" dirty="0"/>
              <a:t>многоствольных и горизонтальных скважин;</a:t>
            </a:r>
          </a:p>
          <a:p>
            <a:pPr algn="just"/>
            <a:r>
              <a:rPr lang="ru-RU" dirty="0" err="1" smtClean="0"/>
              <a:t>гидроразрывы</a:t>
            </a:r>
            <a:r>
              <a:rPr lang="ru-RU" dirty="0" smtClean="0"/>
              <a:t> </a:t>
            </a:r>
            <a:r>
              <a:rPr lang="ru-RU" dirty="0"/>
              <a:t>пластов;</a:t>
            </a:r>
          </a:p>
          <a:p>
            <a:pPr algn="just"/>
            <a:r>
              <a:rPr lang="ru-RU" dirty="0" err="1" smtClean="0"/>
              <a:t>водоизоляция</a:t>
            </a:r>
            <a:r>
              <a:rPr lang="ru-RU" dirty="0" smtClean="0"/>
              <a:t> </a:t>
            </a:r>
            <a:r>
              <a:rPr lang="ru-RU" dirty="0"/>
              <a:t>пластов с использованием новых реагентов и методов</a:t>
            </a:r>
            <a:r>
              <a:rPr lang="ru-RU" dirty="0" smtClean="0"/>
              <a:t>.</a:t>
            </a:r>
          </a:p>
          <a:p>
            <a:pPr marL="6858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1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Анатолий\Downloads\znak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8757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натолий\Downloads\Op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152890"/>
            <a:ext cx="1905000" cy="190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натолий\Downloads\img-20130801130024-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3291830"/>
            <a:ext cx="2888138" cy="1627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21340"/>
            <a:ext cx="3528392" cy="50485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Негативные последствия нефтедобычи: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9542"/>
            <a:ext cx="7488832" cy="2808312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/>
              <a:t>К негативным последствиям нефтедобычи относятся: </a:t>
            </a:r>
            <a:endParaRPr lang="ru-RU" dirty="0" smtClean="0"/>
          </a:p>
          <a:p>
            <a:pPr algn="just"/>
            <a:r>
              <a:rPr lang="ru-RU" dirty="0" smtClean="0"/>
              <a:t>изменение </a:t>
            </a:r>
            <a:r>
              <a:rPr lang="ru-RU" dirty="0"/>
              <a:t>водного баланса </a:t>
            </a:r>
            <a:r>
              <a:rPr lang="ru-RU" dirty="0" smtClean="0"/>
              <a:t>территории</a:t>
            </a:r>
            <a:r>
              <a:rPr lang="en-US" dirty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нарушение структуры земель</a:t>
            </a:r>
            <a:r>
              <a:rPr lang="en-US" dirty="0" smtClean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образование </a:t>
            </a:r>
            <a:r>
              <a:rPr lang="ru-RU" dirty="0"/>
              <a:t>антропогенных форм </a:t>
            </a:r>
            <a:r>
              <a:rPr lang="ru-RU" dirty="0" smtClean="0"/>
              <a:t>рельефа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запыление атмосферы, </a:t>
            </a:r>
            <a:r>
              <a:rPr lang="ru-RU" dirty="0"/>
              <a:t>приводящее к образованию техногенных </a:t>
            </a:r>
            <a:r>
              <a:rPr lang="ru-RU" dirty="0" smtClean="0"/>
              <a:t>ландшафтов</a:t>
            </a:r>
            <a:r>
              <a:rPr lang="en-US" dirty="0" smtClean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почти </a:t>
            </a:r>
            <a:r>
              <a:rPr lang="ru-RU" dirty="0"/>
              <a:t>полное уничтожение почвенного покрова, растительности и микроорганизмов. </a:t>
            </a:r>
          </a:p>
        </p:txBody>
      </p:sp>
      <p:pic>
        <p:nvPicPr>
          <p:cNvPr id="8195" name="Picture 3" descr="C:\Users\Анатолий\Downloads\chebak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05839"/>
            <a:ext cx="2047231" cy="11851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8196" name="Picture 4" descr="C:\Users\Анатолий\Downloads\prom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612">
            <a:off x="5724128" y="3211172"/>
            <a:ext cx="2160240" cy="19096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03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2C4617-3BEA-47EB-9179-8482BC6AF9B3}"/>
</file>

<file path=customXml/itemProps2.xml><?xml version="1.0" encoding="utf-8"?>
<ds:datastoreItem xmlns:ds="http://schemas.openxmlformats.org/officeDocument/2006/customXml" ds:itemID="{ACB53636-812B-4126-BE33-CF8D328151F3}"/>
</file>

<file path=customXml/itemProps3.xml><?xml version="1.0" encoding="utf-8"?>
<ds:datastoreItem xmlns:ds="http://schemas.openxmlformats.org/officeDocument/2006/customXml" ds:itemID="{9A673CB9-3E8C-4119-ADDE-AF1CB2220F55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259</TotalTime>
  <Words>372</Words>
  <Application>Microsoft Office PowerPoint</Application>
  <PresentationFormat>Экран (16:9)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Cyr</vt:lpstr>
      <vt:lpstr>Century Gothic</vt:lpstr>
      <vt:lpstr>Times New Roman</vt:lpstr>
      <vt:lpstr>Wingdings</vt:lpstr>
      <vt:lpstr>Wingdings 2</vt:lpstr>
      <vt:lpstr>Остин</vt:lpstr>
      <vt:lpstr>Актуальные тенденции нефтедобычи в Республике Беларусь</vt:lpstr>
      <vt:lpstr>Тектоническая карта Беларуси</vt:lpstr>
      <vt:lpstr>Стратиграфическая характеристика Припятского прогиба</vt:lpstr>
      <vt:lpstr>Динамика добычи нефти 1965-2013 г. </vt:lpstr>
      <vt:lpstr>Презентация PowerPoint</vt:lpstr>
      <vt:lpstr>Причины снижения объемов добычи нефти:</vt:lpstr>
      <vt:lpstr>Прогноз</vt:lpstr>
      <vt:lpstr>Технологии</vt:lpstr>
      <vt:lpstr>Негативные последствия нефтедобычи:</vt:lpstr>
      <vt:lpstr>  Мероприятия по предотвращению негативных последствий нефтедобычи</vt:lpstr>
      <vt:lpstr>Вывод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тенденции нефтедобычи в Республике Беларусь</dc:title>
  <dc:creator>Анатолий</dc:creator>
  <cp:lastModifiedBy>Seasalt</cp:lastModifiedBy>
  <cp:revision>21</cp:revision>
  <dcterms:created xsi:type="dcterms:W3CDTF">2014-11-30T09:24:36Z</dcterms:created>
  <dcterms:modified xsi:type="dcterms:W3CDTF">2014-12-02T18:45:48Z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