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customXml/itemProps1.xml" ContentType="application/vnd.openxmlformats-officedocument.customXmlProperties+xml"/>
  <Default Extension="rels" ContentType="application/vnd.openxmlformats-package.relationship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charts/chart1.xml" ContentType="application/vnd.openxmlformats-officedocument.drawingml.chart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customXml/itemProps2.xml" ContentType="application/vnd.openxmlformats-officedocument.customXmlProperti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Default Extension="jpeg" ContentType="image/jpeg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2" r:id="rId16"/>
    <p:sldId id="270" r:id="rId17"/>
    <p:sldId id="271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1825396825396824E-2"/>
          <c:y val="0.16475105157153722"/>
          <c:w val="0.60515873015873012"/>
          <c:h val="0.7950479376190814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Общее водопотребление</c:v>
                </c:pt>
              </c:strCache>
            </c:strRef>
          </c:tx>
          <c:explosion val="25"/>
          <c:cat>
            <c:strRef>
              <c:f>Лист1!$A$2:$A$6</c:f>
              <c:strCache>
                <c:ptCount val="5"/>
                <c:pt idx="0">
                  <c:v>Хозяйственно-питьевые</c:v>
                </c:pt>
                <c:pt idx="1">
                  <c:v>Производственные</c:v>
                </c:pt>
                <c:pt idx="2">
                  <c:v>Сельскохозяйственные</c:v>
                </c:pt>
                <c:pt idx="3">
                  <c:v>Орошение</c:v>
                </c:pt>
                <c:pt idx="4">
                  <c:v>Прудово-рыбное хозяйство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466</c:v>
                </c:pt>
                <c:pt idx="1">
                  <c:v>281</c:v>
                </c:pt>
                <c:pt idx="2">
                  <c:v>77</c:v>
                </c:pt>
                <c:pt idx="3">
                  <c:v>1.4</c:v>
                </c:pt>
                <c:pt idx="4">
                  <c:v>217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F4AC39-9D10-4522-933C-B5F6D7CCF2B9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85AEA55-EAE5-467D-A177-8E6004F6DC36}">
      <dgm:prSet/>
      <dgm:spPr/>
      <dgm:t>
        <a:bodyPr/>
        <a:lstStyle/>
        <a:p>
          <a:pPr rtl="0"/>
          <a:r>
            <a:rPr lang="ru-RU" dirty="0" smtClean="0"/>
            <a:t>Включают все пригодные для использования запасы подземных </a:t>
          </a:r>
          <a:r>
            <a:rPr lang="ru-RU" dirty="0" smtClean="0">
              <a:solidFill>
                <a:schemeClr val="tx1"/>
              </a:solidFill>
            </a:rPr>
            <a:t>и поверхностных вод</a:t>
          </a:r>
          <a:r>
            <a:rPr lang="en-US" dirty="0" smtClean="0">
              <a:solidFill>
                <a:schemeClr val="tx1"/>
              </a:solidFill>
            </a:rPr>
            <a:t>.</a:t>
          </a:r>
          <a:r>
            <a:rPr lang="ru-RU" dirty="0" smtClean="0">
              <a:solidFill>
                <a:schemeClr val="tx1"/>
              </a:solidFill>
            </a:rPr>
            <a:t> Ресурсы </a:t>
          </a:r>
          <a:r>
            <a:rPr lang="ru-RU" dirty="0" smtClean="0"/>
            <a:t>поверхностных вод Беларуси оцениваются в 58 км³ в год – восьмое место среди стран СНГ (1,2% общего стока). Удельная обеспеченность стоком речных вод в Беларуси несколько выше, чем в среднем по странам СНГ, и составляет 279,4 тыс. м³ в год на 1 км². Основная часть местного стока образуется в бассейнах Днепра с Березиной и </a:t>
          </a:r>
          <a:r>
            <a:rPr lang="ru-RU" dirty="0" err="1" smtClean="0"/>
            <a:t>Сожем</a:t>
          </a:r>
          <a:r>
            <a:rPr lang="ru-RU" dirty="0" smtClean="0"/>
            <a:t> (11,6 км³ в год) и Немана с </a:t>
          </a:r>
          <a:r>
            <a:rPr lang="ru-RU" dirty="0" err="1" smtClean="0"/>
            <a:t>Вилией</a:t>
          </a:r>
          <a:r>
            <a:rPr lang="ru-RU" dirty="0" smtClean="0"/>
            <a:t> (9,26 км³ в год). Значительно меньше приходится на бассейны Западной Двины (7,01 км³ в год) и Припяти (6,97 км³ в год). Транзитные воды поступают в Беларусь большей частью по Западной Двине (7,29 км³ в год) и Припяти (5,74 км³ в год).</a:t>
          </a:r>
          <a:endParaRPr lang="ru-RU" dirty="0"/>
        </a:p>
      </dgm:t>
    </dgm:pt>
    <dgm:pt modelId="{3070531C-4E96-4672-9596-8623C782FFBA}" type="parTrans" cxnId="{D574ABCB-4E87-458A-AF19-25EF2CCBFD50}">
      <dgm:prSet/>
      <dgm:spPr/>
      <dgm:t>
        <a:bodyPr/>
        <a:lstStyle/>
        <a:p>
          <a:endParaRPr lang="ru-RU"/>
        </a:p>
      </dgm:t>
    </dgm:pt>
    <dgm:pt modelId="{EA1347FB-1CFE-40EB-AE90-A00EBA1C2120}" type="sibTrans" cxnId="{D574ABCB-4E87-458A-AF19-25EF2CCBFD50}">
      <dgm:prSet/>
      <dgm:spPr/>
      <dgm:t>
        <a:bodyPr/>
        <a:lstStyle/>
        <a:p>
          <a:endParaRPr lang="ru-RU"/>
        </a:p>
      </dgm:t>
    </dgm:pt>
    <dgm:pt modelId="{FB5C3B1C-D55E-4CE7-AD59-D458DA4612A3}" type="pres">
      <dgm:prSet presAssocID="{8BF4AC39-9D10-4522-933C-B5F6D7CCF2B9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3C80AE96-E55E-45B8-AD5C-9DED3BC0058A}" type="pres">
      <dgm:prSet presAssocID="{8BF4AC39-9D10-4522-933C-B5F6D7CCF2B9}" presName="pyramid" presStyleLbl="node1" presStyleIdx="0" presStyleCnt="1" custScaleX="72143" custScaleY="100000"/>
      <dgm:spPr/>
    </dgm:pt>
    <dgm:pt modelId="{54141CE0-DE14-4EA3-BAD4-F1FE6122C6C0}" type="pres">
      <dgm:prSet presAssocID="{8BF4AC39-9D10-4522-933C-B5F6D7CCF2B9}" presName="theList" presStyleCnt="0"/>
      <dgm:spPr/>
    </dgm:pt>
    <dgm:pt modelId="{6B7DC675-AD38-44F9-83AF-3EF9F92F84AF}" type="pres">
      <dgm:prSet presAssocID="{085AEA55-EAE5-467D-A177-8E6004F6DC36}" presName="aNode" presStyleLbl="fgAcc1" presStyleIdx="0" presStyleCnt="1" custScaleX="227601" custScaleY="142215" custLinFactNeighborX="-2442" custLinFactNeighborY="-581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040994-A87E-49AC-BBE1-D8DF50BEAAAB}" type="pres">
      <dgm:prSet presAssocID="{085AEA55-EAE5-467D-A177-8E6004F6DC36}" presName="aSpace" presStyleCnt="0"/>
      <dgm:spPr/>
    </dgm:pt>
  </dgm:ptLst>
  <dgm:cxnLst>
    <dgm:cxn modelId="{9E137EEF-FBB9-4251-8876-DC8B426AA03A}" type="presOf" srcId="{8BF4AC39-9D10-4522-933C-B5F6D7CCF2B9}" destId="{FB5C3B1C-D55E-4CE7-AD59-D458DA4612A3}" srcOrd="0" destOrd="0" presId="urn:microsoft.com/office/officeart/2005/8/layout/pyramid2"/>
    <dgm:cxn modelId="{D574ABCB-4E87-458A-AF19-25EF2CCBFD50}" srcId="{8BF4AC39-9D10-4522-933C-B5F6D7CCF2B9}" destId="{085AEA55-EAE5-467D-A177-8E6004F6DC36}" srcOrd="0" destOrd="0" parTransId="{3070531C-4E96-4672-9596-8623C782FFBA}" sibTransId="{EA1347FB-1CFE-40EB-AE90-A00EBA1C2120}"/>
    <dgm:cxn modelId="{2499A127-FD76-468A-AEE0-1584F42DA5E7}" type="presOf" srcId="{085AEA55-EAE5-467D-A177-8E6004F6DC36}" destId="{6B7DC675-AD38-44F9-83AF-3EF9F92F84AF}" srcOrd="0" destOrd="0" presId="urn:microsoft.com/office/officeart/2005/8/layout/pyramid2"/>
    <dgm:cxn modelId="{82BC27BD-7FF6-4A87-B927-383993AB590B}" type="presParOf" srcId="{FB5C3B1C-D55E-4CE7-AD59-D458DA4612A3}" destId="{3C80AE96-E55E-45B8-AD5C-9DED3BC0058A}" srcOrd="0" destOrd="0" presId="urn:microsoft.com/office/officeart/2005/8/layout/pyramid2"/>
    <dgm:cxn modelId="{AEFE42B3-D343-4ABA-9C7B-5AF65A285EE8}" type="presParOf" srcId="{FB5C3B1C-D55E-4CE7-AD59-D458DA4612A3}" destId="{54141CE0-DE14-4EA3-BAD4-F1FE6122C6C0}" srcOrd="1" destOrd="0" presId="urn:microsoft.com/office/officeart/2005/8/layout/pyramid2"/>
    <dgm:cxn modelId="{8AF0F2EC-51AF-47A3-9479-3A7672848B4C}" type="presParOf" srcId="{54141CE0-DE14-4EA3-BAD4-F1FE6122C6C0}" destId="{6B7DC675-AD38-44F9-83AF-3EF9F92F84AF}" srcOrd="0" destOrd="0" presId="urn:microsoft.com/office/officeart/2005/8/layout/pyramid2"/>
    <dgm:cxn modelId="{1C83C40C-01B3-4F61-B984-F2BE99FBCDDF}" type="presParOf" srcId="{54141CE0-DE14-4EA3-BAD4-F1FE6122C6C0}" destId="{90040994-A87E-49AC-BBE1-D8DF50BEAAAB}" srcOrd="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1C80A54-8810-43D3-866F-7A661EBAB77A}" type="doc">
      <dgm:prSet loTypeId="urn:microsoft.com/office/officeart/2005/8/layout/target3" loCatId="relationship" qsTypeId="urn:microsoft.com/office/officeart/2005/8/quickstyle/3d2" qsCatId="3D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44B9FB58-FE13-4A7C-9A43-AEE1276C3527}">
      <dgm:prSet/>
      <dgm:spPr/>
      <dgm:t>
        <a:bodyPr/>
        <a:lstStyle/>
        <a:p>
          <a:pPr rtl="0"/>
          <a:r>
            <a:rPr lang="ru-RU" dirty="0" smtClean="0"/>
            <a:t>На территории Беларуси сооружено более 140 водохранилищ различного хозяйственного назначения. Суммарный полный объем воды, которая задерживается водохранилищами, достигает 3,0 км³. Общая площадь водного зеркала акватории водохранилищ достигает 740 км². С созданием водохранилищ </a:t>
          </a:r>
          <a:r>
            <a:rPr lang="ru-RU" dirty="0" err="1" smtClean="0"/>
            <a:t>озерность</a:t>
          </a:r>
          <a:r>
            <a:rPr lang="ru-RU" dirty="0" smtClean="0"/>
            <a:t> Беларуси увеличилась с 0,6 до 1,5%.</a:t>
          </a:r>
          <a:endParaRPr lang="ru-RU" dirty="0"/>
        </a:p>
      </dgm:t>
    </dgm:pt>
    <dgm:pt modelId="{0417E31A-5D23-4C14-ACD8-DD82A3F1283A}" type="parTrans" cxnId="{A202EFA5-61E8-43E1-A1DC-C93A0D7B99B2}">
      <dgm:prSet/>
      <dgm:spPr/>
      <dgm:t>
        <a:bodyPr/>
        <a:lstStyle/>
        <a:p>
          <a:endParaRPr lang="ru-RU"/>
        </a:p>
      </dgm:t>
    </dgm:pt>
    <dgm:pt modelId="{6E40FF98-D67C-4639-AE22-4294277957AC}" type="sibTrans" cxnId="{A202EFA5-61E8-43E1-A1DC-C93A0D7B99B2}">
      <dgm:prSet/>
      <dgm:spPr/>
      <dgm:t>
        <a:bodyPr/>
        <a:lstStyle/>
        <a:p>
          <a:endParaRPr lang="ru-RU"/>
        </a:p>
      </dgm:t>
    </dgm:pt>
    <dgm:pt modelId="{67DDD58D-BAD6-4219-8955-D11A59FA3BC7}">
      <dgm:prSet/>
      <dgm:spPr/>
      <dgm:t>
        <a:bodyPr/>
        <a:lstStyle/>
        <a:p>
          <a:pPr rtl="0"/>
          <a:r>
            <a:rPr lang="ru-RU" dirty="0" smtClean="0"/>
            <a:t>К числу искусственных водоемов относятся пруды, которые аккумулируют местный сток, их полный объем не превышает 1 млн м³, предназначены для местного хозяйственно-бытового </a:t>
          </a:r>
          <a:r>
            <a:rPr lang="ru-RU" dirty="0" err="1" smtClean="0"/>
            <a:t>водообеспечения</a:t>
          </a:r>
          <a:r>
            <a:rPr lang="ru-RU" dirty="0" smtClean="0"/>
            <a:t> и иных целей. Прудовой фонд Беларуси составляют более 1500 ед. в колхозах и совхозах с полным объемом задержки водных масс более 0,2 км³, площадью водного зеркала 140 км² и 19 рыбных хозяйств с полным объемом 0,3 км³, площадью 179 км².</a:t>
          </a:r>
          <a:endParaRPr lang="ru-RU" dirty="0"/>
        </a:p>
      </dgm:t>
    </dgm:pt>
    <dgm:pt modelId="{8A7EEE36-39B7-4282-A529-CEA073EDABE8}" type="parTrans" cxnId="{304B448D-499C-47DC-BE4F-16262A3B78CF}">
      <dgm:prSet/>
      <dgm:spPr/>
      <dgm:t>
        <a:bodyPr/>
        <a:lstStyle/>
        <a:p>
          <a:endParaRPr lang="ru-RU"/>
        </a:p>
      </dgm:t>
    </dgm:pt>
    <dgm:pt modelId="{9DBE294A-AD4E-4D83-A896-475290272E06}" type="sibTrans" cxnId="{304B448D-499C-47DC-BE4F-16262A3B78CF}">
      <dgm:prSet/>
      <dgm:spPr/>
      <dgm:t>
        <a:bodyPr/>
        <a:lstStyle/>
        <a:p>
          <a:endParaRPr lang="ru-RU"/>
        </a:p>
      </dgm:t>
    </dgm:pt>
    <dgm:pt modelId="{C2609B35-2186-4D9B-81FD-FF8D9D9C1B18}" type="pres">
      <dgm:prSet presAssocID="{21C80A54-8810-43D3-866F-7A661EBAB77A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2704FD5-56E6-470E-89BB-98E12A506CF2}" type="pres">
      <dgm:prSet presAssocID="{44B9FB58-FE13-4A7C-9A43-AEE1276C3527}" presName="circle1" presStyleLbl="node1" presStyleIdx="0" presStyleCnt="2"/>
      <dgm:spPr/>
    </dgm:pt>
    <dgm:pt modelId="{82401B7E-7FF0-41B8-BF8B-5A1E6B4FA9DF}" type="pres">
      <dgm:prSet presAssocID="{44B9FB58-FE13-4A7C-9A43-AEE1276C3527}" presName="space" presStyleCnt="0"/>
      <dgm:spPr/>
    </dgm:pt>
    <dgm:pt modelId="{BEA3A942-E0DD-40A4-A9A1-4E7CE673F055}" type="pres">
      <dgm:prSet presAssocID="{44B9FB58-FE13-4A7C-9A43-AEE1276C3527}" presName="rect1" presStyleLbl="alignAcc1" presStyleIdx="0" presStyleCnt="2"/>
      <dgm:spPr/>
      <dgm:t>
        <a:bodyPr/>
        <a:lstStyle/>
        <a:p>
          <a:endParaRPr lang="ru-RU"/>
        </a:p>
      </dgm:t>
    </dgm:pt>
    <dgm:pt modelId="{5084D800-53E0-4371-B7F8-C24F9E97556E}" type="pres">
      <dgm:prSet presAssocID="{67DDD58D-BAD6-4219-8955-D11A59FA3BC7}" presName="vertSpace2" presStyleLbl="node1" presStyleIdx="0" presStyleCnt="2"/>
      <dgm:spPr/>
    </dgm:pt>
    <dgm:pt modelId="{A8E7CA38-E8C9-4E4D-BD0E-2E4821FB0399}" type="pres">
      <dgm:prSet presAssocID="{67DDD58D-BAD6-4219-8955-D11A59FA3BC7}" presName="circle2" presStyleLbl="node1" presStyleIdx="1" presStyleCnt="2"/>
      <dgm:spPr/>
    </dgm:pt>
    <dgm:pt modelId="{E5CBE0B0-9AF4-4C04-8B2A-14682D03BBF3}" type="pres">
      <dgm:prSet presAssocID="{67DDD58D-BAD6-4219-8955-D11A59FA3BC7}" presName="rect2" presStyleLbl="alignAcc1" presStyleIdx="1" presStyleCnt="2"/>
      <dgm:spPr/>
      <dgm:t>
        <a:bodyPr/>
        <a:lstStyle/>
        <a:p>
          <a:endParaRPr lang="ru-RU"/>
        </a:p>
      </dgm:t>
    </dgm:pt>
    <dgm:pt modelId="{F3C288B6-C101-4202-80F6-FB2082A1CE21}" type="pres">
      <dgm:prSet presAssocID="{44B9FB58-FE13-4A7C-9A43-AEE1276C3527}" presName="rect1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E7B28A-E3A0-4779-9202-C8A2223086C0}" type="pres">
      <dgm:prSet presAssocID="{67DDD58D-BAD6-4219-8955-D11A59FA3BC7}" presName="rect2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23CA7C3-BD16-4E26-9972-11F392CE49D3}" type="presOf" srcId="{21C80A54-8810-43D3-866F-7A661EBAB77A}" destId="{C2609B35-2186-4D9B-81FD-FF8D9D9C1B18}" srcOrd="0" destOrd="0" presId="urn:microsoft.com/office/officeart/2005/8/layout/target3"/>
    <dgm:cxn modelId="{445546AF-B730-4E7A-B5AC-33589F3206AE}" type="presOf" srcId="{67DDD58D-BAD6-4219-8955-D11A59FA3BC7}" destId="{E5CBE0B0-9AF4-4C04-8B2A-14682D03BBF3}" srcOrd="0" destOrd="0" presId="urn:microsoft.com/office/officeart/2005/8/layout/target3"/>
    <dgm:cxn modelId="{653AF7D6-DB6D-43B2-A1E2-82FBF2D9B7AE}" type="presOf" srcId="{44B9FB58-FE13-4A7C-9A43-AEE1276C3527}" destId="{F3C288B6-C101-4202-80F6-FB2082A1CE21}" srcOrd="1" destOrd="0" presId="urn:microsoft.com/office/officeart/2005/8/layout/target3"/>
    <dgm:cxn modelId="{304B448D-499C-47DC-BE4F-16262A3B78CF}" srcId="{21C80A54-8810-43D3-866F-7A661EBAB77A}" destId="{67DDD58D-BAD6-4219-8955-D11A59FA3BC7}" srcOrd="1" destOrd="0" parTransId="{8A7EEE36-39B7-4282-A529-CEA073EDABE8}" sibTransId="{9DBE294A-AD4E-4D83-A896-475290272E06}"/>
    <dgm:cxn modelId="{0D232A92-482E-4434-A095-2B15068C8982}" type="presOf" srcId="{44B9FB58-FE13-4A7C-9A43-AEE1276C3527}" destId="{BEA3A942-E0DD-40A4-A9A1-4E7CE673F055}" srcOrd="0" destOrd="0" presId="urn:microsoft.com/office/officeart/2005/8/layout/target3"/>
    <dgm:cxn modelId="{967497FB-D10B-45D5-8B8B-F5F757037085}" type="presOf" srcId="{67DDD58D-BAD6-4219-8955-D11A59FA3BC7}" destId="{EAE7B28A-E3A0-4779-9202-C8A2223086C0}" srcOrd="1" destOrd="0" presId="urn:microsoft.com/office/officeart/2005/8/layout/target3"/>
    <dgm:cxn modelId="{A202EFA5-61E8-43E1-A1DC-C93A0D7B99B2}" srcId="{21C80A54-8810-43D3-866F-7A661EBAB77A}" destId="{44B9FB58-FE13-4A7C-9A43-AEE1276C3527}" srcOrd="0" destOrd="0" parTransId="{0417E31A-5D23-4C14-ACD8-DD82A3F1283A}" sibTransId="{6E40FF98-D67C-4639-AE22-4294277957AC}"/>
    <dgm:cxn modelId="{6F67BFE6-D13D-404E-97B9-915442F1BE9B}" type="presParOf" srcId="{C2609B35-2186-4D9B-81FD-FF8D9D9C1B18}" destId="{22704FD5-56E6-470E-89BB-98E12A506CF2}" srcOrd="0" destOrd="0" presId="urn:microsoft.com/office/officeart/2005/8/layout/target3"/>
    <dgm:cxn modelId="{6705057C-D63A-4551-B188-D91E8DA3088C}" type="presParOf" srcId="{C2609B35-2186-4D9B-81FD-FF8D9D9C1B18}" destId="{82401B7E-7FF0-41B8-BF8B-5A1E6B4FA9DF}" srcOrd="1" destOrd="0" presId="urn:microsoft.com/office/officeart/2005/8/layout/target3"/>
    <dgm:cxn modelId="{B15405E5-7479-4FDF-B941-61F67887DD3D}" type="presParOf" srcId="{C2609B35-2186-4D9B-81FD-FF8D9D9C1B18}" destId="{BEA3A942-E0DD-40A4-A9A1-4E7CE673F055}" srcOrd="2" destOrd="0" presId="urn:microsoft.com/office/officeart/2005/8/layout/target3"/>
    <dgm:cxn modelId="{421B814C-91B7-40EE-849D-0439A13FCD85}" type="presParOf" srcId="{C2609B35-2186-4D9B-81FD-FF8D9D9C1B18}" destId="{5084D800-53E0-4371-B7F8-C24F9E97556E}" srcOrd="3" destOrd="0" presId="urn:microsoft.com/office/officeart/2005/8/layout/target3"/>
    <dgm:cxn modelId="{A4202035-8D88-447C-A955-8605DBA02200}" type="presParOf" srcId="{C2609B35-2186-4D9B-81FD-FF8D9D9C1B18}" destId="{A8E7CA38-E8C9-4E4D-BD0E-2E4821FB0399}" srcOrd="4" destOrd="0" presId="urn:microsoft.com/office/officeart/2005/8/layout/target3"/>
    <dgm:cxn modelId="{E555BC25-B193-49CC-BC1F-857CFF395CAB}" type="presParOf" srcId="{C2609B35-2186-4D9B-81FD-FF8D9D9C1B18}" destId="{E5CBE0B0-9AF4-4C04-8B2A-14682D03BBF3}" srcOrd="5" destOrd="0" presId="urn:microsoft.com/office/officeart/2005/8/layout/target3"/>
    <dgm:cxn modelId="{FFF0B1D3-5947-4B14-A64F-F5EFEAC16874}" type="presParOf" srcId="{C2609B35-2186-4D9B-81FD-FF8D9D9C1B18}" destId="{F3C288B6-C101-4202-80F6-FB2082A1CE21}" srcOrd="6" destOrd="0" presId="urn:microsoft.com/office/officeart/2005/8/layout/target3"/>
    <dgm:cxn modelId="{5531B3C8-EA0F-4465-A3DC-875204775F43}" type="presParOf" srcId="{C2609B35-2186-4D9B-81FD-FF8D9D9C1B18}" destId="{EAE7B28A-E3A0-4779-9202-C8A2223086C0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63C8B13-EE2B-466F-A143-530C46786913}" type="doc">
      <dgm:prSet loTypeId="urn:microsoft.com/office/officeart/2008/layout/PictureStrips" loCatId="pictur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16F6AF7-2E6E-4821-A4BF-5AE58A4DE9FE}">
      <dgm:prSet custT="1"/>
      <dgm:spPr/>
      <dgm:t>
        <a:bodyPr/>
        <a:lstStyle/>
        <a:p>
          <a:pPr rtl="0"/>
          <a:r>
            <a:rPr lang="ru-RU" sz="2000" dirty="0" smtClean="0"/>
            <a:t>Естественные ресурсы пресных подземных вод оцениваются в 15,9 км³ в год. Они распространены по всей территории Беларуси на глубинах от 100 до 450 м.</a:t>
          </a:r>
          <a:endParaRPr lang="ru-RU" sz="2000" dirty="0"/>
        </a:p>
      </dgm:t>
    </dgm:pt>
    <dgm:pt modelId="{1F6EFE8D-F12F-4040-B250-F83EC2FC448D}" type="parTrans" cxnId="{23FA76C8-5409-46F9-BC0C-09EBF06BF677}">
      <dgm:prSet/>
      <dgm:spPr/>
      <dgm:t>
        <a:bodyPr/>
        <a:lstStyle/>
        <a:p>
          <a:endParaRPr lang="ru-RU"/>
        </a:p>
      </dgm:t>
    </dgm:pt>
    <dgm:pt modelId="{A4CF0C33-FB85-425E-B952-0A72F67FE807}" type="sibTrans" cxnId="{23FA76C8-5409-46F9-BC0C-09EBF06BF677}">
      <dgm:prSet/>
      <dgm:spPr/>
      <dgm:t>
        <a:bodyPr/>
        <a:lstStyle/>
        <a:p>
          <a:endParaRPr lang="ru-RU"/>
        </a:p>
      </dgm:t>
    </dgm:pt>
    <dgm:pt modelId="{370E2C68-6264-4232-A2FC-09D689AE0E93}">
      <dgm:prSet/>
      <dgm:spPr/>
      <dgm:t>
        <a:bodyPr/>
        <a:lstStyle/>
        <a:p>
          <a:pPr rtl="0"/>
          <a:r>
            <a:rPr lang="ru-RU" dirty="0" smtClean="0"/>
            <a:t>Подземные воды распределены неравномерно. Значительные ресурсы подземных вод находятся в бассейне Днепра с притоками Березина и </a:t>
          </a:r>
          <a:r>
            <a:rPr lang="ru-RU" dirty="0" err="1" smtClean="0"/>
            <a:t>Сож</a:t>
          </a:r>
          <a:r>
            <a:rPr lang="ru-RU" dirty="0" smtClean="0"/>
            <a:t> – 34,4%, на бассейн Немана с </a:t>
          </a:r>
          <a:r>
            <a:rPr lang="ru-RU" dirty="0" err="1" smtClean="0"/>
            <a:t>Вилией</a:t>
          </a:r>
          <a:r>
            <a:rPr lang="ru-RU" dirty="0" smtClean="0"/>
            <a:t> приходится 28,2%, Западной Двины и Припяти – 33,7%. Наименьшие запасы обнаружены в бассейне Западного Буга и </a:t>
          </a:r>
          <a:r>
            <a:rPr lang="ru-RU" dirty="0" err="1" smtClean="0"/>
            <a:t>Нарева</a:t>
          </a:r>
          <a:r>
            <a:rPr lang="ru-RU" dirty="0" smtClean="0"/>
            <a:t>. Всего разведано более 230 месторождений пресных подземных вод с запасами 5,7 млн. м³ в сутки, из них для промышленного освоения подготовлено около 200 месторождений с эксплуатационными запасами около 4,6 млн. м³ в сутки.</a:t>
          </a:r>
          <a:endParaRPr lang="ru-RU" dirty="0"/>
        </a:p>
      </dgm:t>
    </dgm:pt>
    <dgm:pt modelId="{B17497C8-EAC5-4B4B-991C-2312B8E15FD1}" type="parTrans" cxnId="{A7B5EBFF-25B5-4403-9BA3-1702570770E3}">
      <dgm:prSet/>
      <dgm:spPr/>
      <dgm:t>
        <a:bodyPr/>
        <a:lstStyle/>
        <a:p>
          <a:endParaRPr lang="ru-RU"/>
        </a:p>
      </dgm:t>
    </dgm:pt>
    <dgm:pt modelId="{CC7D50AB-DEAD-4C8B-9FC0-CD4AFCA2474E}" type="sibTrans" cxnId="{A7B5EBFF-25B5-4403-9BA3-1702570770E3}">
      <dgm:prSet/>
      <dgm:spPr/>
      <dgm:t>
        <a:bodyPr/>
        <a:lstStyle/>
        <a:p>
          <a:endParaRPr lang="ru-RU"/>
        </a:p>
      </dgm:t>
    </dgm:pt>
    <dgm:pt modelId="{C0C224E7-472F-4C94-BFC0-3437AFCB4371}">
      <dgm:prSet custT="1"/>
      <dgm:spPr/>
      <dgm:t>
        <a:bodyPr/>
        <a:lstStyle/>
        <a:p>
          <a:pPr rtl="0"/>
          <a:r>
            <a:rPr lang="ru-RU" sz="1800" dirty="0" smtClean="0"/>
            <a:t>Возобновляемые ресурсы пресных поверхностных и подземных вод в целом по Беларуси сегодня и в перспективе оцениваются как достаточные для удовлетворения потребностей страны в воде.</a:t>
          </a:r>
          <a:endParaRPr lang="ru-RU" sz="1800" dirty="0"/>
        </a:p>
      </dgm:t>
    </dgm:pt>
    <dgm:pt modelId="{881AEE6D-ADF8-46CE-944B-D3896E97DCE8}" type="parTrans" cxnId="{30AAB9AB-8875-467E-ABA4-DF2EA205C443}">
      <dgm:prSet/>
      <dgm:spPr/>
      <dgm:t>
        <a:bodyPr/>
        <a:lstStyle/>
        <a:p>
          <a:endParaRPr lang="ru-RU"/>
        </a:p>
      </dgm:t>
    </dgm:pt>
    <dgm:pt modelId="{72864108-9609-412E-9833-D106EFF18D3C}" type="sibTrans" cxnId="{30AAB9AB-8875-467E-ABA4-DF2EA205C443}">
      <dgm:prSet/>
      <dgm:spPr/>
      <dgm:t>
        <a:bodyPr/>
        <a:lstStyle/>
        <a:p>
          <a:endParaRPr lang="ru-RU"/>
        </a:p>
      </dgm:t>
    </dgm:pt>
    <dgm:pt modelId="{B6A2DF68-9D68-41DB-90DB-4A00F3A2DD67}" type="pres">
      <dgm:prSet presAssocID="{263C8B13-EE2B-466F-A143-530C4678691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C6E3494-42D2-419A-85C4-6F2D85096878}" type="pres">
      <dgm:prSet presAssocID="{916F6AF7-2E6E-4821-A4BF-5AE58A4DE9FE}" presName="composite" presStyleCnt="0"/>
      <dgm:spPr/>
    </dgm:pt>
    <dgm:pt modelId="{5D5B16E5-8682-48AC-90A0-8D766109D392}" type="pres">
      <dgm:prSet presAssocID="{916F6AF7-2E6E-4821-A4BF-5AE58A4DE9FE}" presName="rect1" presStyleLbl="trAlignAcc1" presStyleIdx="0" presStyleCnt="3" custScaleX="1343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A4A0C6-F2F2-4B49-8572-5C98CD86ADE4}" type="pres">
      <dgm:prSet presAssocID="{916F6AF7-2E6E-4821-A4BF-5AE58A4DE9FE}" presName="rect2" presStyleLbl="fgImgPlace1" presStyleIdx="0" presStyleCnt="3" custLinFactNeighborX="-66181" custLinFactNeighborY="11928"/>
      <dgm:spPr/>
    </dgm:pt>
    <dgm:pt modelId="{D7C184FC-7D4A-4568-AAD7-60E228F8276D}" type="pres">
      <dgm:prSet presAssocID="{A4CF0C33-FB85-425E-B952-0A72F67FE807}" presName="sibTrans" presStyleCnt="0"/>
      <dgm:spPr/>
    </dgm:pt>
    <dgm:pt modelId="{DE81A9C0-CEB2-464F-9E03-50D1215E92E6}" type="pres">
      <dgm:prSet presAssocID="{370E2C68-6264-4232-A2FC-09D689AE0E93}" presName="composite" presStyleCnt="0"/>
      <dgm:spPr/>
    </dgm:pt>
    <dgm:pt modelId="{BA6BDB8F-42E2-4125-A072-1C6DD81B8C35}" type="pres">
      <dgm:prSet presAssocID="{370E2C68-6264-4232-A2FC-09D689AE0E93}" presName="rect1" presStyleLbl="trAlignAcc1" presStyleIdx="1" presStyleCnt="3" custScaleX="156993" custScaleY="1828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E97B92-A02F-4A7A-A491-DAB1A6E624C1}" type="pres">
      <dgm:prSet presAssocID="{370E2C68-6264-4232-A2FC-09D689AE0E93}" presName="rect2" presStyleLbl="fgImgPlace1" presStyleIdx="1" presStyleCnt="3" custScaleY="176825" custLinFactX="-44463" custLinFactNeighborX="-100000" custLinFactNeighborY="11583"/>
      <dgm:spPr/>
    </dgm:pt>
    <dgm:pt modelId="{F602B957-9962-4339-9149-D8B2AE21E30E}" type="pres">
      <dgm:prSet presAssocID="{CC7D50AB-DEAD-4C8B-9FC0-CD4AFCA2474E}" presName="sibTrans" presStyleCnt="0"/>
      <dgm:spPr/>
    </dgm:pt>
    <dgm:pt modelId="{7D653F94-D3A1-4FE7-9F31-79DA48DFC3D4}" type="pres">
      <dgm:prSet presAssocID="{C0C224E7-472F-4C94-BFC0-3437AFCB4371}" presName="composite" presStyleCnt="0"/>
      <dgm:spPr/>
    </dgm:pt>
    <dgm:pt modelId="{5750B791-03ED-48CF-9EF2-AA76F1DFA6F1}" type="pres">
      <dgm:prSet presAssocID="{C0C224E7-472F-4C94-BFC0-3437AFCB4371}" presName="rect1" presStyleLbl="trAlignAcc1" presStyleIdx="2" presStyleCnt="3" custScaleX="131030" custScaleY="1108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EF5743-2F8E-48CB-A788-111AB1706CFC}" type="pres">
      <dgm:prSet presAssocID="{C0C224E7-472F-4C94-BFC0-3437AFCB4371}" presName="rect2" presStyleLbl="fgImgPlace1" presStyleIdx="2" presStyleCnt="3" custLinFactNeighborX="-59505" custLinFactNeighborY="12497"/>
      <dgm:spPr/>
    </dgm:pt>
  </dgm:ptLst>
  <dgm:cxnLst>
    <dgm:cxn modelId="{30AAB9AB-8875-467E-ABA4-DF2EA205C443}" srcId="{263C8B13-EE2B-466F-A143-530C46786913}" destId="{C0C224E7-472F-4C94-BFC0-3437AFCB4371}" srcOrd="2" destOrd="0" parTransId="{881AEE6D-ADF8-46CE-944B-D3896E97DCE8}" sibTransId="{72864108-9609-412E-9833-D106EFF18D3C}"/>
    <dgm:cxn modelId="{CC45D0F2-D5FD-4252-B76B-551E9AA91F63}" type="presOf" srcId="{263C8B13-EE2B-466F-A143-530C46786913}" destId="{B6A2DF68-9D68-41DB-90DB-4A00F3A2DD67}" srcOrd="0" destOrd="0" presId="urn:microsoft.com/office/officeart/2008/layout/PictureStrips"/>
    <dgm:cxn modelId="{81549670-FA65-4A42-95AC-2E060D13365E}" type="presOf" srcId="{C0C224E7-472F-4C94-BFC0-3437AFCB4371}" destId="{5750B791-03ED-48CF-9EF2-AA76F1DFA6F1}" srcOrd="0" destOrd="0" presId="urn:microsoft.com/office/officeart/2008/layout/PictureStrips"/>
    <dgm:cxn modelId="{8DC6D2B6-C1C4-403D-BCB1-3A84053A60DF}" type="presOf" srcId="{916F6AF7-2E6E-4821-A4BF-5AE58A4DE9FE}" destId="{5D5B16E5-8682-48AC-90A0-8D766109D392}" srcOrd="0" destOrd="0" presId="urn:microsoft.com/office/officeart/2008/layout/PictureStrips"/>
    <dgm:cxn modelId="{E76BE539-2ED8-42D9-B9AD-6EF11788DE62}" type="presOf" srcId="{370E2C68-6264-4232-A2FC-09D689AE0E93}" destId="{BA6BDB8F-42E2-4125-A072-1C6DD81B8C35}" srcOrd="0" destOrd="0" presId="urn:microsoft.com/office/officeart/2008/layout/PictureStrips"/>
    <dgm:cxn modelId="{A7B5EBFF-25B5-4403-9BA3-1702570770E3}" srcId="{263C8B13-EE2B-466F-A143-530C46786913}" destId="{370E2C68-6264-4232-A2FC-09D689AE0E93}" srcOrd="1" destOrd="0" parTransId="{B17497C8-EAC5-4B4B-991C-2312B8E15FD1}" sibTransId="{CC7D50AB-DEAD-4C8B-9FC0-CD4AFCA2474E}"/>
    <dgm:cxn modelId="{23FA76C8-5409-46F9-BC0C-09EBF06BF677}" srcId="{263C8B13-EE2B-466F-A143-530C46786913}" destId="{916F6AF7-2E6E-4821-A4BF-5AE58A4DE9FE}" srcOrd="0" destOrd="0" parTransId="{1F6EFE8D-F12F-4040-B250-F83EC2FC448D}" sibTransId="{A4CF0C33-FB85-425E-B952-0A72F67FE807}"/>
    <dgm:cxn modelId="{24ECA44B-8300-43C3-93C4-B1BEBDE72386}" type="presParOf" srcId="{B6A2DF68-9D68-41DB-90DB-4A00F3A2DD67}" destId="{6C6E3494-42D2-419A-85C4-6F2D85096878}" srcOrd="0" destOrd="0" presId="urn:microsoft.com/office/officeart/2008/layout/PictureStrips"/>
    <dgm:cxn modelId="{C102C402-C96A-4781-B2C4-BE20C0B42BF7}" type="presParOf" srcId="{6C6E3494-42D2-419A-85C4-6F2D85096878}" destId="{5D5B16E5-8682-48AC-90A0-8D766109D392}" srcOrd="0" destOrd="0" presId="urn:microsoft.com/office/officeart/2008/layout/PictureStrips"/>
    <dgm:cxn modelId="{80B82CDE-90E1-4579-AD1A-0843F7859D46}" type="presParOf" srcId="{6C6E3494-42D2-419A-85C4-6F2D85096878}" destId="{73A4A0C6-F2F2-4B49-8572-5C98CD86ADE4}" srcOrd="1" destOrd="0" presId="urn:microsoft.com/office/officeart/2008/layout/PictureStrips"/>
    <dgm:cxn modelId="{8EE54C6C-DBA9-4FF0-9630-403757E90669}" type="presParOf" srcId="{B6A2DF68-9D68-41DB-90DB-4A00F3A2DD67}" destId="{D7C184FC-7D4A-4568-AAD7-60E228F8276D}" srcOrd="1" destOrd="0" presId="urn:microsoft.com/office/officeart/2008/layout/PictureStrips"/>
    <dgm:cxn modelId="{F47C96F5-1A3D-4A2A-B6EF-6DD07ABE900F}" type="presParOf" srcId="{B6A2DF68-9D68-41DB-90DB-4A00F3A2DD67}" destId="{DE81A9C0-CEB2-464F-9E03-50D1215E92E6}" srcOrd="2" destOrd="0" presId="urn:microsoft.com/office/officeart/2008/layout/PictureStrips"/>
    <dgm:cxn modelId="{48994579-7AE8-485E-B88C-B658BE5BFDD5}" type="presParOf" srcId="{DE81A9C0-CEB2-464F-9E03-50D1215E92E6}" destId="{BA6BDB8F-42E2-4125-A072-1C6DD81B8C35}" srcOrd="0" destOrd="0" presId="urn:microsoft.com/office/officeart/2008/layout/PictureStrips"/>
    <dgm:cxn modelId="{2BC164CA-CAAC-45C5-A71F-472A7ECA7360}" type="presParOf" srcId="{DE81A9C0-CEB2-464F-9E03-50D1215E92E6}" destId="{4DE97B92-A02F-4A7A-A491-DAB1A6E624C1}" srcOrd="1" destOrd="0" presId="urn:microsoft.com/office/officeart/2008/layout/PictureStrips"/>
    <dgm:cxn modelId="{18976A23-6480-482D-8DA0-81CD53EFD41E}" type="presParOf" srcId="{B6A2DF68-9D68-41DB-90DB-4A00F3A2DD67}" destId="{F602B957-9962-4339-9149-D8B2AE21E30E}" srcOrd="3" destOrd="0" presId="urn:microsoft.com/office/officeart/2008/layout/PictureStrips"/>
    <dgm:cxn modelId="{56E422FD-CB91-41F5-B809-91A77ED0C65E}" type="presParOf" srcId="{B6A2DF68-9D68-41DB-90DB-4A00F3A2DD67}" destId="{7D653F94-D3A1-4FE7-9F31-79DA48DFC3D4}" srcOrd="4" destOrd="0" presId="urn:microsoft.com/office/officeart/2008/layout/PictureStrips"/>
    <dgm:cxn modelId="{5E0781D9-EE97-4F08-B32F-95C24B613263}" type="presParOf" srcId="{7D653F94-D3A1-4FE7-9F31-79DA48DFC3D4}" destId="{5750B791-03ED-48CF-9EF2-AA76F1DFA6F1}" srcOrd="0" destOrd="0" presId="urn:microsoft.com/office/officeart/2008/layout/PictureStrips"/>
    <dgm:cxn modelId="{CA548B8A-543C-4D33-9269-3BA6037A0C6E}" type="presParOf" srcId="{7D653F94-D3A1-4FE7-9F31-79DA48DFC3D4}" destId="{C4EF5743-2F8E-48CB-A788-111AB1706CFC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0D2F61C-F390-4408-B82C-1AA8770E3038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5AE09F83-1602-4BE4-981C-6119C2EDF63B}">
      <dgm:prSet/>
      <dgm:spPr/>
      <dgm:t>
        <a:bodyPr/>
        <a:lstStyle/>
        <a:p>
          <a:pPr rtl="0"/>
          <a:r>
            <a:rPr lang="ru-RU" dirty="0" smtClean="0"/>
            <a:t>Потребление питьевой воды на душу населения по городам составляет от 180 до 370 л/сутки. Наибольшее удельное хозяйственно-питьевое водопотребление отмечено в городах Минск, Бобруйск, Могилев. В целом, в последние два года, в связи с массовой установкой индивидуальных приборов учета воды, в соответствии с Директивой №3 Президента Республики Беларусь – наметилась положительная тенденция снижения потребления воды населением республики.</a:t>
          </a:r>
          <a:endParaRPr lang="ru-RU" dirty="0"/>
        </a:p>
      </dgm:t>
    </dgm:pt>
    <dgm:pt modelId="{1BC8204B-3CF6-4B16-B327-B1E6FBFAC4D6}" type="parTrans" cxnId="{EC399076-63E6-422E-9F55-9CBA797BAAFB}">
      <dgm:prSet/>
      <dgm:spPr/>
      <dgm:t>
        <a:bodyPr/>
        <a:lstStyle/>
        <a:p>
          <a:endParaRPr lang="ru-RU"/>
        </a:p>
      </dgm:t>
    </dgm:pt>
    <dgm:pt modelId="{38058BCF-3DD9-4602-A3C0-CD5989615A22}" type="sibTrans" cxnId="{EC399076-63E6-422E-9F55-9CBA797BAAFB}">
      <dgm:prSet/>
      <dgm:spPr/>
      <dgm:t>
        <a:bodyPr/>
        <a:lstStyle/>
        <a:p>
          <a:endParaRPr lang="ru-RU"/>
        </a:p>
      </dgm:t>
    </dgm:pt>
    <dgm:pt modelId="{C528AE6F-0380-40D6-8C0D-32E0FB4087FA}">
      <dgm:prSet/>
      <dgm:spPr/>
      <dgm:t>
        <a:bodyPr/>
        <a:lstStyle/>
        <a:p>
          <a:pPr rtl="0"/>
          <a:r>
            <a:rPr lang="ru-RU" dirty="0" smtClean="0"/>
            <a:t>Для хозяйственно-питьевого водоснабжения основным источником в Республике Беларусь остаются подземные воды. Их доля в общем балансе хозяйственно-питьевого водоснабжения составляет около 88%. В Минской области на территории бассейна Днепра отбор подземных вод приближается к 14% от прогнозных ресурсов. По остальным областям использование водных ресурсов по отношению к прогнозным запасам существенно ниже (5,2 – 8,3).</a:t>
          </a:r>
          <a:endParaRPr lang="ru-RU" dirty="0"/>
        </a:p>
      </dgm:t>
    </dgm:pt>
    <dgm:pt modelId="{BD24CC2B-8B81-497A-86B8-2032319E55D7}" type="parTrans" cxnId="{310E028D-69D5-4A5B-84B4-5A7933AB65CF}">
      <dgm:prSet/>
      <dgm:spPr/>
      <dgm:t>
        <a:bodyPr/>
        <a:lstStyle/>
        <a:p>
          <a:endParaRPr lang="ru-RU"/>
        </a:p>
      </dgm:t>
    </dgm:pt>
    <dgm:pt modelId="{EA9E2EE3-1C88-4096-A74D-F50BCAEF6088}" type="sibTrans" cxnId="{310E028D-69D5-4A5B-84B4-5A7933AB65CF}">
      <dgm:prSet/>
      <dgm:spPr/>
      <dgm:t>
        <a:bodyPr/>
        <a:lstStyle/>
        <a:p>
          <a:endParaRPr lang="ru-RU"/>
        </a:p>
      </dgm:t>
    </dgm:pt>
    <dgm:pt modelId="{7CAB80C7-C600-401C-B985-3AA9CA764815}" type="pres">
      <dgm:prSet presAssocID="{D0D2F61C-F390-4408-B82C-1AA8770E303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E7E83F1-13EA-4C73-9A20-7008527D5E09}" type="pres">
      <dgm:prSet presAssocID="{5AE09F83-1602-4BE4-981C-6119C2EDF63B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53ACBD-C839-4C71-99A3-CBC7E73DA36A}" type="pres">
      <dgm:prSet presAssocID="{38058BCF-3DD9-4602-A3C0-CD5989615A22}" presName="spacer" presStyleCnt="0"/>
      <dgm:spPr/>
    </dgm:pt>
    <dgm:pt modelId="{856BC194-A3BF-46F7-87F1-05C0317011CA}" type="pres">
      <dgm:prSet presAssocID="{C528AE6F-0380-40D6-8C0D-32E0FB4087FA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C399076-63E6-422E-9F55-9CBA797BAAFB}" srcId="{D0D2F61C-F390-4408-B82C-1AA8770E3038}" destId="{5AE09F83-1602-4BE4-981C-6119C2EDF63B}" srcOrd="0" destOrd="0" parTransId="{1BC8204B-3CF6-4B16-B327-B1E6FBFAC4D6}" sibTransId="{38058BCF-3DD9-4602-A3C0-CD5989615A22}"/>
    <dgm:cxn modelId="{C1A5C4B9-7D71-4BED-AD35-FEE79B9FEEFC}" type="presOf" srcId="{5AE09F83-1602-4BE4-981C-6119C2EDF63B}" destId="{6E7E83F1-13EA-4C73-9A20-7008527D5E09}" srcOrd="0" destOrd="0" presId="urn:microsoft.com/office/officeart/2005/8/layout/vList2"/>
    <dgm:cxn modelId="{310E028D-69D5-4A5B-84B4-5A7933AB65CF}" srcId="{D0D2F61C-F390-4408-B82C-1AA8770E3038}" destId="{C528AE6F-0380-40D6-8C0D-32E0FB4087FA}" srcOrd="1" destOrd="0" parTransId="{BD24CC2B-8B81-497A-86B8-2032319E55D7}" sibTransId="{EA9E2EE3-1C88-4096-A74D-F50BCAEF6088}"/>
    <dgm:cxn modelId="{1E98A748-EAD7-4EA6-AECF-C197E8A7D61D}" type="presOf" srcId="{D0D2F61C-F390-4408-B82C-1AA8770E3038}" destId="{7CAB80C7-C600-401C-B985-3AA9CA764815}" srcOrd="0" destOrd="0" presId="urn:microsoft.com/office/officeart/2005/8/layout/vList2"/>
    <dgm:cxn modelId="{E3E56CB6-1C30-4917-8BFA-049750BBDDC5}" type="presOf" srcId="{C528AE6F-0380-40D6-8C0D-32E0FB4087FA}" destId="{856BC194-A3BF-46F7-87F1-05C0317011CA}" srcOrd="0" destOrd="0" presId="urn:microsoft.com/office/officeart/2005/8/layout/vList2"/>
    <dgm:cxn modelId="{8648F029-C165-4F5E-AA53-14F2543048F9}" type="presParOf" srcId="{7CAB80C7-C600-401C-B985-3AA9CA764815}" destId="{6E7E83F1-13EA-4C73-9A20-7008527D5E09}" srcOrd="0" destOrd="0" presId="urn:microsoft.com/office/officeart/2005/8/layout/vList2"/>
    <dgm:cxn modelId="{C9659B8F-25BA-4465-BDE5-FDE267628E25}" type="presParOf" srcId="{7CAB80C7-C600-401C-B985-3AA9CA764815}" destId="{B653ACBD-C839-4C71-99A3-CBC7E73DA36A}" srcOrd="1" destOrd="0" presId="urn:microsoft.com/office/officeart/2005/8/layout/vList2"/>
    <dgm:cxn modelId="{C34EA054-C497-4FCD-8D65-835641DABB23}" type="presParOf" srcId="{7CAB80C7-C600-401C-B985-3AA9CA764815}" destId="{856BC194-A3BF-46F7-87F1-05C0317011CA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AE594-0F34-40BB-8167-B022E2E7E763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3A2F-4D4B-4CA6-A20C-AF815B5CA5E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AE594-0F34-40BB-8167-B022E2E7E763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3A2F-4D4B-4CA6-A20C-AF815B5CA5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AE594-0F34-40BB-8167-B022E2E7E763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3A2F-4D4B-4CA6-A20C-AF815B5CA5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AE594-0F34-40BB-8167-B022E2E7E763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3A2F-4D4B-4CA6-A20C-AF815B5CA5E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AE594-0F34-40BB-8167-B022E2E7E763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3A2F-4D4B-4CA6-A20C-AF815B5CA5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AE594-0F34-40BB-8167-B022E2E7E763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3A2F-4D4B-4CA6-A20C-AF815B5CA5E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AE594-0F34-40BB-8167-B022E2E7E763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3A2F-4D4B-4CA6-A20C-AF815B5CA5E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AE594-0F34-40BB-8167-B022E2E7E763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3A2F-4D4B-4CA6-A20C-AF815B5CA5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AE594-0F34-40BB-8167-B022E2E7E763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3A2F-4D4B-4CA6-A20C-AF815B5CA5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AE594-0F34-40BB-8167-B022E2E7E763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3A2F-4D4B-4CA6-A20C-AF815B5CA5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AE594-0F34-40BB-8167-B022E2E7E763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C3A2F-4D4B-4CA6-A20C-AF815B5CA5E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2AAE594-0F34-40BB-8167-B022E2E7E763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34C3A2F-4D4B-4CA6-A20C-AF815B5CA5E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05523" y="5733256"/>
            <a:ext cx="5637010" cy="882119"/>
          </a:xfrm>
        </p:spPr>
        <p:txBody>
          <a:bodyPr/>
          <a:lstStyle/>
          <a:p>
            <a:pPr algn="ctr"/>
            <a:r>
              <a:rPr lang="ru-RU" dirty="0" err="1" smtClean="0"/>
              <a:t>Нестерук</a:t>
            </a:r>
            <a:r>
              <a:rPr lang="ru-RU" dirty="0" smtClean="0"/>
              <a:t> Н.А.  </a:t>
            </a:r>
            <a:r>
              <a:rPr lang="ru-RU" dirty="0" err="1" smtClean="0"/>
              <a:t>Ваховец</a:t>
            </a:r>
            <a:r>
              <a:rPr lang="ru-RU" dirty="0" smtClean="0"/>
              <a:t> А.Т. Г-11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332656"/>
            <a:ext cx="7704856" cy="1793167"/>
          </a:xfrm>
        </p:spPr>
        <p:txBody>
          <a:bodyPr/>
          <a:lstStyle/>
          <a:p>
            <a:pPr algn="ctr"/>
            <a:r>
              <a:rPr lang="ru-RU" dirty="0" err="1" smtClean="0"/>
              <a:t>Водообеспеченость</a:t>
            </a:r>
            <a:r>
              <a:rPr lang="ru-RU" dirty="0" smtClean="0"/>
              <a:t> и тенденции</a:t>
            </a:r>
            <a:br>
              <a:rPr lang="ru-RU" dirty="0" smtClean="0"/>
            </a:br>
            <a:r>
              <a:rPr lang="ru-RU" dirty="0" smtClean="0"/>
              <a:t>эксплуатации водных ресурсов Республики Беларусь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61126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496944" cy="1296144"/>
          </a:xfrm>
        </p:spPr>
        <p:txBody>
          <a:bodyPr/>
          <a:lstStyle/>
          <a:p>
            <a:pPr algn="ctr"/>
            <a:r>
              <a:rPr lang="ru-RU" sz="3600" dirty="0"/>
              <a:t>Использование воды в народном хозяйстве Республики Беларусь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058654818"/>
              </p:ext>
            </p:extLst>
          </p:nvPr>
        </p:nvGraphicFramePr>
        <p:xfrm>
          <a:off x="5436096" y="1556792"/>
          <a:ext cx="3456383" cy="51278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05667"/>
                <a:gridCol w="1175358"/>
                <a:gridCol w="1175358"/>
              </a:tblGrid>
              <a:tr h="1217278">
                <a:tc>
                  <a:txBody>
                    <a:bodyPr/>
                    <a:lstStyle/>
                    <a:p>
                      <a:pPr marR="38100" algn="l">
                        <a:lnSpc>
                          <a:spcPct val="115000"/>
                        </a:lnSpc>
                        <a:spcBef>
                          <a:spcPts val="225"/>
                        </a:spcBef>
                        <a:spcAft>
                          <a:spcPts val="225"/>
                        </a:spcAft>
                      </a:pPr>
                      <a:r>
                        <a:rPr lang="ru-RU" sz="1400" dirty="0">
                          <a:effectLst/>
                        </a:rPr>
                        <a:t>Потребности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15000"/>
                        </a:lnSpc>
                        <a:spcBef>
                          <a:spcPts val="225"/>
                        </a:spcBef>
                        <a:spcAft>
                          <a:spcPts val="225"/>
                        </a:spcAft>
                      </a:pPr>
                      <a:r>
                        <a:rPr lang="ru-RU" sz="1400">
                          <a:effectLst/>
                        </a:rPr>
                        <a:t>Общее водопотребление (млн. м</a:t>
                      </a:r>
                      <a:r>
                        <a:rPr lang="ru-RU" sz="1400" baseline="30000">
                          <a:effectLst/>
                        </a:rPr>
                        <a:t>3</a:t>
                      </a:r>
                      <a:r>
                        <a:rPr lang="ru-RU" sz="1400">
                          <a:effectLst/>
                        </a:rPr>
                        <a:t>/ год)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15000"/>
                        </a:lnSpc>
                        <a:spcBef>
                          <a:spcPts val="225"/>
                        </a:spcBef>
                        <a:spcAft>
                          <a:spcPts val="225"/>
                        </a:spcAft>
                      </a:pPr>
                      <a:r>
                        <a:rPr lang="ru-RU" sz="16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Общее водопотребление (%)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73822">
                <a:tc>
                  <a:txBody>
                    <a:bodyPr/>
                    <a:lstStyle/>
                    <a:p>
                      <a:pPr marR="38100" algn="l">
                        <a:lnSpc>
                          <a:spcPct val="115000"/>
                        </a:lnSpc>
                        <a:spcBef>
                          <a:spcPts val="225"/>
                        </a:spcBef>
                        <a:spcAft>
                          <a:spcPts val="225"/>
                        </a:spcAft>
                      </a:pPr>
                      <a:r>
                        <a:rPr lang="ru-RU" sz="1400" dirty="0">
                          <a:effectLst/>
                        </a:rPr>
                        <a:t>Хозяйственно-питьевые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15000"/>
                        </a:lnSpc>
                        <a:spcBef>
                          <a:spcPts val="225"/>
                        </a:spcBef>
                        <a:spcAft>
                          <a:spcPts val="225"/>
                        </a:spcAft>
                      </a:pPr>
                      <a:r>
                        <a:rPr lang="ru-RU" sz="1400" dirty="0">
                          <a:effectLst/>
                        </a:rPr>
                        <a:t>466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15000"/>
                        </a:lnSpc>
                        <a:spcBef>
                          <a:spcPts val="225"/>
                        </a:spcBef>
                        <a:spcAft>
                          <a:spcPts val="225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45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30367">
                <a:tc>
                  <a:txBody>
                    <a:bodyPr/>
                    <a:lstStyle/>
                    <a:p>
                      <a:pPr marR="38100" algn="l">
                        <a:lnSpc>
                          <a:spcPct val="115000"/>
                        </a:lnSpc>
                        <a:spcBef>
                          <a:spcPts val="225"/>
                        </a:spcBef>
                        <a:spcAft>
                          <a:spcPts val="225"/>
                        </a:spcAft>
                      </a:pPr>
                      <a:r>
                        <a:rPr lang="ru-RU" sz="1400">
                          <a:effectLst/>
                        </a:rPr>
                        <a:t>Производственные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15000"/>
                        </a:lnSpc>
                        <a:spcBef>
                          <a:spcPts val="225"/>
                        </a:spcBef>
                        <a:spcAft>
                          <a:spcPts val="225"/>
                        </a:spcAft>
                      </a:pPr>
                      <a:r>
                        <a:rPr lang="ru-RU" sz="1400">
                          <a:effectLst/>
                        </a:rPr>
                        <a:t>281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15000"/>
                        </a:lnSpc>
                        <a:spcBef>
                          <a:spcPts val="225"/>
                        </a:spcBef>
                        <a:spcAft>
                          <a:spcPts val="225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27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30367">
                <a:tc>
                  <a:txBody>
                    <a:bodyPr/>
                    <a:lstStyle/>
                    <a:p>
                      <a:pPr marR="38100" algn="l">
                        <a:lnSpc>
                          <a:spcPct val="115000"/>
                        </a:lnSpc>
                        <a:spcBef>
                          <a:spcPts val="225"/>
                        </a:spcBef>
                        <a:spcAft>
                          <a:spcPts val="225"/>
                        </a:spcAft>
                      </a:pPr>
                      <a:r>
                        <a:rPr lang="ru-RU" sz="1400" dirty="0">
                          <a:effectLst/>
                        </a:rPr>
                        <a:t>Сельскохозяйственные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15000"/>
                        </a:lnSpc>
                        <a:spcBef>
                          <a:spcPts val="225"/>
                        </a:spcBef>
                        <a:spcAft>
                          <a:spcPts val="225"/>
                        </a:spcAft>
                      </a:pPr>
                      <a:r>
                        <a:rPr lang="ru-RU" sz="1400">
                          <a:effectLst/>
                        </a:rPr>
                        <a:t>77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15000"/>
                        </a:lnSpc>
                        <a:spcBef>
                          <a:spcPts val="225"/>
                        </a:spcBef>
                        <a:spcAft>
                          <a:spcPts val="225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6911">
                <a:tc>
                  <a:txBody>
                    <a:bodyPr/>
                    <a:lstStyle/>
                    <a:p>
                      <a:pPr marR="38100" algn="l">
                        <a:lnSpc>
                          <a:spcPct val="115000"/>
                        </a:lnSpc>
                        <a:spcBef>
                          <a:spcPts val="225"/>
                        </a:spcBef>
                        <a:spcAft>
                          <a:spcPts val="225"/>
                        </a:spcAft>
                      </a:pPr>
                      <a:r>
                        <a:rPr lang="ru-RU" sz="1400">
                          <a:effectLst/>
                        </a:rPr>
                        <a:t>Орошение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15000"/>
                        </a:lnSpc>
                        <a:spcBef>
                          <a:spcPts val="225"/>
                        </a:spcBef>
                        <a:spcAft>
                          <a:spcPts val="225"/>
                        </a:spcAft>
                      </a:pPr>
                      <a:r>
                        <a:rPr lang="ru-RU" sz="1400">
                          <a:effectLst/>
                        </a:rPr>
                        <a:t>4.1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15000"/>
                        </a:lnSpc>
                        <a:spcBef>
                          <a:spcPts val="225"/>
                        </a:spcBef>
                        <a:spcAft>
                          <a:spcPts val="225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73822">
                <a:tc>
                  <a:txBody>
                    <a:bodyPr/>
                    <a:lstStyle/>
                    <a:p>
                      <a:pPr marR="38100" algn="l">
                        <a:lnSpc>
                          <a:spcPct val="115000"/>
                        </a:lnSpc>
                        <a:spcBef>
                          <a:spcPts val="225"/>
                        </a:spcBef>
                        <a:spcAft>
                          <a:spcPts val="225"/>
                        </a:spcAft>
                      </a:pPr>
                      <a:r>
                        <a:rPr lang="ru-RU" sz="1400" dirty="0" err="1">
                          <a:effectLst/>
                        </a:rPr>
                        <a:t>Прудово</a:t>
                      </a:r>
                      <a:r>
                        <a:rPr lang="ru-RU" sz="1400" dirty="0">
                          <a:effectLst/>
                        </a:rPr>
                        <a:t>-рыбное хозяйство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15000"/>
                        </a:lnSpc>
                        <a:spcBef>
                          <a:spcPts val="225"/>
                        </a:spcBef>
                        <a:spcAft>
                          <a:spcPts val="225"/>
                        </a:spcAft>
                      </a:pPr>
                      <a:r>
                        <a:rPr lang="ru-RU" sz="1400" dirty="0">
                          <a:effectLst/>
                        </a:rPr>
                        <a:t>217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15000"/>
                        </a:lnSpc>
                        <a:spcBef>
                          <a:spcPts val="225"/>
                        </a:spcBef>
                        <a:spcAft>
                          <a:spcPts val="225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8487772"/>
              </p:ext>
            </p:extLst>
          </p:nvPr>
        </p:nvGraphicFramePr>
        <p:xfrm>
          <a:off x="2332" y="2060848"/>
          <a:ext cx="5328592" cy="38350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461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913987103"/>
              </p:ext>
            </p:extLst>
          </p:nvPr>
        </p:nvGraphicFramePr>
        <p:xfrm>
          <a:off x="755576" y="548680"/>
          <a:ext cx="7488832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9198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332656"/>
            <a:ext cx="5616624" cy="6669360"/>
          </a:xfrm>
        </p:spPr>
        <p:txBody>
          <a:bodyPr>
            <a:normAutofit fontScale="70000" lnSpcReduction="2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Поверхностные воды используются </a:t>
            </a:r>
            <a:r>
              <a:rPr lang="ru-RU" dirty="0" smtClean="0">
                <a:solidFill>
                  <a:schemeClr val="tx1"/>
                </a:solidFill>
              </a:rPr>
              <a:t>хозяйственно-питьевых целей только </a:t>
            </a:r>
            <a:r>
              <a:rPr lang="ru-RU" dirty="0">
                <a:solidFill>
                  <a:schemeClr val="tx1"/>
                </a:solidFill>
              </a:rPr>
              <a:t>в г. Минске (около 1/3 от водопотребления) и в незначительной степени в г. Гомеле. Использование поверхностных вод для хозяйственно-питьевого водоснабжения оценивается величиной около 255 тыс. м3/сутки.</a:t>
            </a:r>
          </a:p>
          <a:p>
            <a:r>
              <a:rPr lang="ru-RU" dirty="0">
                <a:solidFill>
                  <a:schemeClr val="tx1"/>
                </a:solidFill>
              </a:rPr>
              <a:t>По сравнению с серединой 90-х годов отмечается значительное снижение (почти в 2 раза) использования свежей воды на производственные и сельскохозяйственные цели, что привело к снижению объема сброшенных сточных вод.</a:t>
            </a:r>
          </a:p>
          <a:p>
            <a:r>
              <a:rPr lang="ru-RU" dirty="0">
                <a:solidFill>
                  <a:schemeClr val="tx1"/>
                </a:solidFill>
              </a:rPr>
              <a:t>Важным направлением рационального водопользования промышленностью является разработка и утверждение Министерством природных ресурсов и охраны окружающей среды РБ технологических нормативов водопотребления и водоотведения, которые в настоящее время имеют 115 предприятий республики.</a:t>
            </a:r>
          </a:p>
          <a:p>
            <a:r>
              <a:rPr lang="ru-RU" dirty="0">
                <a:solidFill>
                  <a:schemeClr val="tx1"/>
                </a:solidFill>
              </a:rPr>
              <a:t>Вследствие преобладания равнинного рельефа энергетические ресурсы рек республики относительно невелики. В настоящее время выработка энергии на ГЭС составляет менее 0,1% от общего объема вырабатываемой энергии.</a:t>
            </a:r>
          </a:p>
          <a:p>
            <a:r>
              <a:rPr lang="ru-RU" dirty="0">
                <a:solidFill>
                  <a:schemeClr val="tx1"/>
                </a:solidFill>
              </a:rPr>
              <a:t>В Беларуси построены гидротехнические сооружения осуществляющие межбассейновую переброску стока (</a:t>
            </a:r>
            <a:r>
              <a:rPr lang="ru-RU" dirty="0" err="1">
                <a:solidFill>
                  <a:schemeClr val="tx1"/>
                </a:solidFill>
              </a:rPr>
              <a:t>Вилейско</a:t>
            </a:r>
            <a:r>
              <a:rPr lang="ru-RU" dirty="0">
                <a:solidFill>
                  <a:schemeClr val="tx1"/>
                </a:solidFill>
              </a:rPr>
              <a:t> – Минская водная система), и каналы, служащие главным образом для целей судоходства (</a:t>
            </a:r>
            <a:r>
              <a:rPr lang="ru-RU" dirty="0" err="1">
                <a:solidFill>
                  <a:schemeClr val="tx1"/>
                </a:solidFill>
              </a:rPr>
              <a:t>Днепровско</a:t>
            </a:r>
            <a:r>
              <a:rPr lang="ru-RU" dirty="0">
                <a:solidFill>
                  <a:schemeClr val="tx1"/>
                </a:solidFill>
              </a:rPr>
              <a:t>-Бугский канал, соединяющий бассейны Балтийского и Черного морей).</a:t>
            </a:r>
          </a:p>
          <a:p>
            <a:endParaRPr lang="ru-RU" dirty="0"/>
          </a:p>
        </p:txBody>
      </p:sp>
      <p:pic>
        <p:nvPicPr>
          <p:cNvPr id="7170" name="Picture 2" descr="F:\5997727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780928"/>
            <a:ext cx="2738132" cy="182774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pic>
        <p:nvPicPr>
          <p:cNvPr id="7171" name="Picture 3" descr="F:\gallery9427m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355" y="836712"/>
            <a:ext cx="2701945" cy="179710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65273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qav4a_w740h4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93" y="4237983"/>
            <a:ext cx="3251200" cy="2438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pic>
        <p:nvPicPr>
          <p:cNvPr id="8195" name="Picture 3" descr="F:\0_8136c_f7fff57e_XL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177283"/>
            <a:ext cx="3666767" cy="2438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719493" y="476672"/>
            <a:ext cx="7452907" cy="3729568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С учетом радиационного загрязнения Республики Беларусь полноценное рекреационное значение в основном имеет ее центральная и северная часть, где расположены наиболее крупные водные объекты и городские агломерации.</a:t>
            </a:r>
          </a:p>
          <a:p>
            <a:r>
              <a:rPr lang="ru-RU" dirty="0"/>
              <a:t>Одним из интересных и перспективных направлений использования водных ресурсов республики является </a:t>
            </a:r>
            <a:r>
              <a:rPr lang="ru-RU" dirty="0" err="1"/>
              <a:t>прудово</a:t>
            </a:r>
            <a:r>
              <a:rPr lang="ru-RU" dirty="0"/>
              <a:t>-рыбное хозяйство.</a:t>
            </a:r>
          </a:p>
          <a:p>
            <a:r>
              <a:rPr lang="ru-RU" dirty="0"/>
              <a:t>Рыбоводством занимаются специализированные организации, за которыми закреплено 8,9 тыс. га прудовой площади (59% пригодных для ведения рыбоводного хозяйства рыболовных угодий), и </a:t>
            </a:r>
            <a:r>
              <a:rPr lang="ru-RU" dirty="0" smtClean="0"/>
              <a:t>224 юридических </a:t>
            </a:r>
            <a:r>
              <a:rPr lang="ru-RU" dirty="0"/>
              <a:t>лица, которым передано в аренду 98,3 тыс. га озер и водохранилищ, 13 тыс. км рек (30,2%).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342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08912" cy="1143000"/>
          </a:xfrm>
        </p:spPr>
        <p:txBody>
          <a:bodyPr/>
          <a:lstStyle/>
          <a:p>
            <a:pPr algn="ctr"/>
            <a:r>
              <a:rPr lang="ru-RU" dirty="0"/>
              <a:t>Загрязнение вод в Беларуси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988840"/>
            <a:ext cx="4608512" cy="2515094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В Беларуси существует проблема загрязнения белорусских вод нефтью и нефтепродуктами, пестицидами.</a:t>
            </a:r>
          </a:p>
          <a:p>
            <a:r>
              <a:rPr lang="ru-RU" dirty="0"/>
              <a:t>При этом самые загрязненные воды в Минске. Свислочь сегодня настолько стала загрязненной, что для ее очистки потребуется проводить </a:t>
            </a:r>
            <a:r>
              <a:rPr lang="ru-RU" dirty="0" err="1"/>
              <a:t>санационные</a:t>
            </a:r>
            <a:r>
              <a:rPr lang="ru-RU" dirty="0"/>
              <a:t> мероприятия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9218" name="Picture 2" descr="F:\18_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635" y="1844824"/>
            <a:ext cx="3348571" cy="2522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F:\5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635" y="4355343"/>
            <a:ext cx="3348571" cy="2511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F:\3355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307" y="4503934"/>
            <a:ext cx="2952328" cy="2214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603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F:\327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012" y="1340768"/>
            <a:ext cx="3033588" cy="2522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F:\800x600_94100_rek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005064"/>
            <a:ext cx="3005356" cy="2254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F:\1279610399_reki01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011110"/>
            <a:ext cx="3371393" cy="2254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251520" y="260648"/>
            <a:ext cx="5472608" cy="3960440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По данным Национального статистического комитета Республики Беларусь, общее количество сточных вод, отведенных в реки Беларуси в 2012 г., составило 993 млн м</a:t>
            </a:r>
            <a:r>
              <a:rPr lang="ru-RU" baseline="30000" dirty="0"/>
              <a:t>3</a:t>
            </a:r>
            <a:r>
              <a:rPr lang="ru-RU" dirty="0"/>
              <a:t>. </a:t>
            </a:r>
          </a:p>
          <a:p>
            <a:r>
              <a:rPr lang="ru-RU" dirty="0"/>
              <a:t>Среди отведенных в водные объекты сточных вод, как и ранее, количественно преобладали нормативно-очищенные воды. За ними следуют сточные воды, сбрасываемые без очистки, объем которых из года в год возрастает. Так, в 2008 г. на эту категорию сточных вод приходилось 246 млн м</a:t>
            </a:r>
            <a:r>
              <a:rPr lang="ru-RU" baseline="30000" dirty="0"/>
              <a:t>3</a:t>
            </a:r>
            <a:r>
              <a:rPr lang="ru-RU" dirty="0"/>
              <a:t>, т.е. на 77 млн м3 меньше, чем в 2012 г. Объем недостаточно очищенных сточных вод в последние годы не превышал 6 млн м3, а в 2012 г. сократился почти в 2 раза</a:t>
            </a:r>
            <a:r>
              <a:rPr lang="ru-RU" dirty="0" smtClean="0"/>
              <a:t>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301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260648"/>
            <a:ext cx="8424936" cy="2808312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Наибольшую нагрузку от сточных вод испытывают Свислочь ниже Минска, Неман ниже Гродно, Березина ниже Бобруйска и в створе впадения Свислочи, Днепр ниже Могилева и Речицы, Западная Двина ниже Новополоцка, Припять ниже Мозыря, </a:t>
            </a:r>
            <a:r>
              <a:rPr lang="ru-RU" dirty="0" err="1"/>
              <a:t>Ясельда</a:t>
            </a:r>
            <a:r>
              <a:rPr lang="ru-RU" dirty="0"/>
              <a:t> ниже Березы, Уза ниже Гомеля.</a:t>
            </a:r>
          </a:p>
          <a:p>
            <a:r>
              <a:rPr lang="ru-RU" dirty="0"/>
              <a:t>В Минприроды подчеркивают, что сегодня очень остро стоят проблемы очистки промышленных сточных вод, обработки и утилизации их осадков. Более 80% проектов очистных сооружений разработано по технологиям 70–80-х годов, передает </a:t>
            </a:r>
            <a:r>
              <a:rPr lang="ru-RU" dirty="0" err="1"/>
              <a:t>БелаПАН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10242" name="Picture 2" descr="F:\077640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892850"/>
            <a:ext cx="3384376" cy="25365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43" name="Picture 3" descr="F:\be8c6ec5d7ec27ac97abf93aa1c6ba8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937979"/>
            <a:ext cx="3042619" cy="21906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44" name="Picture 4" descr="F:\stochny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348" y="4026465"/>
            <a:ext cx="3203848" cy="24028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7276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80920" cy="1143000"/>
          </a:xfrm>
        </p:spPr>
        <p:txBody>
          <a:bodyPr/>
          <a:lstStyle/>
          <a:p>
            <a:pPr algn="ctr"/>
            <a:r>
              <a:rPr lang="ru-RU" dirty="0"/>
              <a:t>Проблемы водоснабжения в Беларуси: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1916832"/>
            <a:ext cx="7920880" cy="4536504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1.	Отсталые техника и технологии сооружения скважин на воду.</a:t>
            </a:r>
          </a:p>
          <a:p>
            <a:r>
              <a:rPr lang="ru-RU" dirty="0"/>
              <a:t>2.	Несовершенство технологий очистки воды от высокотоксичных (ядохимикаты, тяжелые металлы, нитраты и др.) и органических загрязнений.</a:t>
            </a:r>
          </a:p>
          <a:p>
            <a:r>
              <a:rPr lang="ru-RU" dirty="0"/>
              <a:t>3.	Неиспользование современных сорбционных, микробиологических и физико-химических методов очистки природных и сточных вод.</a:t>
            </a:r>
          </a:p>
          <a:p>
            <a:r>
              <a:rPr lang="ru-RU" dirty="0"/>
              <a:t>4.	Несовершенство технологий и применяемых средств дезинфекции водопроводов и регулирующих емкостей.</a:t>
            </a:r>
          </a:p>
          <a:p>
            <a:r>
              <a:rPr lang="ru-RU" dirty="0"/>
              <a:t>5.	Несовершенство методик проектирования зон санитарной охраны </a:t>
            </a:r>
            <a:r>
              <a:rPr lang="ru-RU" dirty="0" err="1"/>
              <a:t>водоисточников</a:t>
            </a:r>
            <a:r>
              <a:rPr lang="ru-RU" dirty="0"/>
              <a:t>.</a:t>
            </a:r>
          </a:p>
          <a:p>
            <a:r>
              <a:rPr lang="ru-RU" dirty="0"/>
              <a:t>6.	Отсутствие центрального республиканского информационно-аналитического центра комплексного контроля качества воды с современными методами анализа и квалифицированными кадрами.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12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:\32491_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002"/>
            <a:ext cx="9144000" cy="6853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260648"/>
            <a:ext cx="8964488" cy="347472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Республика Беларусь в целом хорошо обеспечена водными ресурсами, максимальное использование приходится 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на 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хозяйственно-питьевые потребности, но при этом возникает проблема загрязнения поверхностных и подземных вод. Загрязнена 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 основном 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нефтью 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 нефтепродуктами, пестицидами.</a:t>
            </a:r>
          </a:p>
          <a:p>
            <a:endParaRPr lang="ru-RU" dirty="0"/>
          </a:p>
          <a:p>
            <a:endParaRPr lang="ru-RU" sz="1800" dirty="0">
              <a:latin typeface="Calibri"/>
              <a:ea typeface="Times New Roman"/>
              <a:cs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49139" y="4958729"/>
            <a:ext cx="54457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233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424936" cy="1143000"/>
          </a:xfrm>
        </p:spPr>
        <p:txBody>
          <a:bodyPr/>
          <a:lstStyle/>
          <a:p>
            <a:pPr algn="ctr"/>
            <a:r>
              <a:rPr lang="ru-RU" dirty="0"/>
              <a:t>Водные ресурсы Беларуси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299709559"/>
              </p:ext>
            </p:extLst>
          </p:nvPr>
        </p:nvGraphicFramePr>
        <p:xfrm>
          <a:off x="899592" y="1412776"/>
          <a:ext cx="720080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0770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332656"/>
            <a:ext cx="3312368" cy="6264696"/>
          </a:xfrm>
        </p:spPr>
        <p:txBody>
          <a:bodyPr>
            <a:normAutofit fontScale="92500"/>
          </a:bodyPr>
          <a:lstStyle/>
          <a:p>
            <a:r>
              <a:rPr lang="ru-RU" dirty="0"/>
              <a:t>Важное значение для судоходства имеют реки Припять, Днепр, Неман, Березина и Западная Двина, а также </a:t>
            </a:r>
            <a:r>
              <a:rPr lang="ru-RU" dirty="0" err="1"/>
              <a:t>Днепровско</a:t>
            </a:r>
            <a:r>
              <a:rPr lang="ru-RU" dirty="0"/>
              <a:t>-Бугский канал.</a:t>
            </a:r>
          </a:p>
          <a:p>
            <a:r>
              <a:rPr lang="ru-RU" dirty="0"/>
              <a:t>Всего в Республике Беларусь насчитывается 20800 рек, общей протяженностью 90600 км. Крупнейшие реки, протяженностью более 500 км – Днепр и его притоки Припять, Березина, </a:t>
            </a:r>
            <a:r>
              <a:rPr lang="ru-RU" dirty="0" err="1"/>
              <a:t>Сож</a:t>
            </a:r>
            <a:r>
              <a:rPr lang="ru-RU" dirty="0"/>
              <a:t>; Неман и его приток </a:t>
            </a:r>
            <a:r>
              <a:rPr lang="ru-RU" dirty="0" err="1"/>
              <a:t>Вилия</a:t>
            </a:r>
            <a:r>
              <a:rPr lang="ru-RU" dirty="0"/>
              <a:t>; Западная Двина.</a:t>
            </a:r>
          </a:p>
          <a:p>
            <a:endParaRPr lang="ru-RU" dirty="0"/>
          </a:p>
        </p:txBody>
      </p:sp>
      <p:pic>
        <p:nvPicPr>
          <p:cNvPr id="2050" name="Picture 2" descr="F:\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60648"/>
            <a:ext cx="4248472" cy="28336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1" name="Picture 3" descr="F:\20110104-20101104_grodno_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573016"/>
            <a:ext cx="4317396" cy="2880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579301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592631" cy="1143000"/>
          </a:xfrm>
        </p:spPr>
        <p:txBody>
          <a:bodyPr/>
          <a:lstStyle/>
          <a:p>
            <a:r>
              <a:rPr lang="ru-RU" dirty="0"/>
              <a:t>Наиболее длинные реки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0861659"/>
              </p:ext>
            </p:extLst>
          </p:nvPr>
        </p:nvGraphicFramePr>
        <p:xfrm>
          <a:off x="251520" y="1052736"/>
          <a:ext cx="8640959" cy="42484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8"/>
                <a:gridCol w="1224136"/>
                <a:gridCol w="1296144"/>
                <a:gridCol w="4248471"/>
              </a:tblGrid>
              <a:tr h="59016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Название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Длинна (км)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Белорусская часть (км)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Города</a:t>
                      </a:r>
                      <a:r>
                        <a:rPr lang="ru-RU" sz="1400" baseline="0" dirty="0" smtClean="0"/>
                        <a:t> расположенные на реке</a:t>
                      </a:r>
                      <a:endParaRPr lang="ru-RU" sz="1400" dirty="0"/>
                    </a:p>
                  </a:txBody>
                  <a:tcPr/>
                </a:tc>
              </a:tr>
              <a:tr h="49482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Днепр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2145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690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Могилев,</a:t>
                      </a:r>
                      <a:r>
                        <a:rPr lang="ru-RU" sz="1400" baseline="0" dirty="0" smtClean="0"/>
                        <a:t> Орша, Шклов, Быхов, Рогачев, Жлобин, Речица</a:t>
                      </a:r>
                      <a:endParaRPr lang="ru-RU" sz="1400" dirty="0"/>
                    </a:p>
                  </a:txBody>
                  <a:tcPr/>
                </a:tc>
              </a:tr>
              <a:tr h="49482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Западная Двина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1020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328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Сурж, Руба, Витебск, Бешенковичи,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baseline="0" dirty="0" err="1" smtClean="0"/>
                        <a:t>Ула</a:t>
                      </a:r>
                      <a:r>
                        <a:rPr lang="ru-RU" sz="1400" baseline="0" dirty="0" smtClean="0"/>
                        <a:t>, Полоцк, Новополоцк, Дисна, Верхнедвинск </a:t>
                      </a:r>
                      <a:endParaRPr lang="ru-RU" sz="1400" dirty="0"/>
                    </a:p>
                  </a:txBody>
                  <a:tcPr/>
                </a:tc>
              </a:tr>
              <a:tr h="29107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Неман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937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459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Мосты,</a:t>
                      </a:r>
                      <a:r>
                        <a:rPr lang="ru-RU" sz="1400" baseline="0" dirty="0" smtClean="0"/>
                        <a:t> Столбцы, Гродно, Скидель</a:t>
                      </a:r>
                      <a:endParaRPr lang="ru-RU" sz="1400" dirty="0"/>
                    </a:p>
                  </a:txBody>
                  <a:tcPr/>
                </a:tc>
              </a:tr>
              <a:tr h="29107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Западный Буг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831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169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Брест</a:t>
                      </a:r>
                      <a:endParaRPr lang="ru-RU" sz="1400" dirty="0"/>
                    </a:p>
                  </a:txBody>
                  <a:tcPr/>
                </a:tc>
              </a:tr>
              <a:tr h="69858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Припять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761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495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Пинск, Туров, </a:t>
                      </a:r>
                      <a:r>
                        <a:rPr lang="ru-RU" sz="1400" dirty="0" err="1" smtClean="0"/>
                        <a:t>Столин</a:t>
                      </a:r>
                      <a:r>
                        <a:rPr lang="ru-RU" sz="1400" baseline="0" dirty="0" smtClean="0"/>
                        <a:t>, Лунинец, Петриков, Мозырь, Житковичи, Калинковичи , Хойники, Наровля, Ельск </a:t>
                      </a:r>
                      <a:endParaRPr lang="ru-RU" sz="1400" dirty="0"/>
                    </a:p>
                  </a:txBody>
                  <a:tcPr/>
                </a:tc>
              </a:tr>
              <a:tr h="494828"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Сож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648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493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Гомель,</a:t>
                      </a:r>
                      <a:r>
                        <a:rPr lang="ru-RU" sz="1400" baseline="0" dirty="0" smtClean="0"/>
                        <a:t> Ветка , Чечерск, Славгород, Чериков, Кричев</a:t>
                      </a:r>
                      <a:endParaRPr lang="ru-RU" sz="1400" dirty="0"/>
                    </a:p>
                  </a:txBody>
                  <a:tcPr/>
                </a:tc>
              </a:tr>
              <a:tr h="33731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Березина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613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613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Светлогорск, Борисов,</a:t>
                      </a:r>
                      <a:r>
                        <a:rPr lang="ru-RU" sz="1400" baseline="0" dirty="0" smtClean="0"/>
                        <a:t> Березино, Бобруйск</a:t>
                      </a:r>
                      <a:endParaRPr lang="ru-RU" sz="1400" dirty="0"/>
                    </a:p>
                  </a:txBody>
                  <a:tcPr/>
                </a:tc>
              </a:tr>
              <a:tr h="425387"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Вилия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510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276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Вилейка,</a:t>
                      </a:r>
                      <a:r>
                        <a:rPr lang="ru-RU" sz="1400" baseline="0" dirty="0" smtClean="0"/>
                        <a:t> Сморгонь 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79512" y="5445224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Таким образом, наиболее развитые в хозяйственном отношении и густонаселенные центральные регионы страны (Минская обл. и г. Минск) располагают гораздо меньшими ресурсами поверхностных вод, по сравнению с периферийными регионами, которые обладают и транзитным стоком.</a:t>
            </a:r>
          </a:p>
        </p:txBody>
      </p:sp>
    </p:spTree>
    <p:extLst>
      <p:ext uri="{BB962C8B-B14F-4D97-AF65-F5344CB8AC3E}">
        <p14:creationId xmlns:p14="http://schemas.microsoft.com/office/powerpoint/2010/main" val="217005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620688"/>
            <a:ext cx="7776864" cy="3024336"/>
          </a:xfrm>
        </p:spPr>
        <p:txBody>
          <a:bodyPr>
            <a:normAutofit/>
          </a:bodyPr>
          <a:lstStyle/>
          <a:p>
            <a:r>
              <a:rPr lang="ru-RU" dirty="0"/>
              <a:t>Ресурсы поверхностных вод включают также озера и водохранилища. В пределах границы Беларуси насчитывается около 11 тыс. озер. Наиболее богата озерами северная часть страны. Многие озера расположены близко один от другого или соединены одним водотоком и образуют группы – </a:t>
            </a:r>
            <a:r>
              <a:rPr lang="ru-RU" dirty="0" err="1"/>
              <a:t>Нарочанская</a:t>
            </a:r>
            <a:r>
              <a:rPr lang="ru-RU" dirty="0"/>
              <a:t>, </a:t>
            </a:r>
            <a:r>
              <a:rPr lang="ru-RU" dirty="0" err="1"/>
              <a:t>Браславская</a:t>
            </a:r>
            <a:r>
              <a:rPr lang="ru-RU" dirty="0"/>
              <a:t>, </a:t>
            </a:r>
            <a:r>
              <a:rPr lang="ru-RU" dirty="0" err="1"/>
              <a:t>Ушачская</a:t>
            </a:r>
            <a:r>
              <a:rPr lang="ru-RU" dirty="0"/>
              <a:t> и </a:t>
            </a:r>
            <a:r>
              <a:rPr lang="ru-RU" dirty="0" smtClean="0"/>
              <a:t>другие.</a:t>
            </a:r>
            <a:endParaRPr lang="ru-RU" dirty="0"/>
          </a:p>
          <a:p>
            <a:endParaRPr lang="ru-RU" dirty="0"/>
          </a:p>
        </p:txBody>
      </p:sp>
      <p:pic>
        <p:nvPicPr>
          <p:cNvPr id="3074" name="Picture 2" descr="F:\297c692e6e935ec88bf17d935594f4d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3789040"/>
            <a:ext cx="3409735" cy="25629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75" name="Picture 3" descr="F:\212089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022" y="3756604"/>
            <a:ext cx="3889562" cy="25930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29993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6512511" cy="1143000"/>
          </a:xfrm>
        </p:spPr>
        <p:txBody>
          <a:bodyPr/>
          <a:lstStyle/>
          <a:p>
            <a:r>
              <a:rPr lang="ru-RU" dirty="0"/>
              <a:t>Крупнейшие озера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581504014"/>
              </p:ext>
            </p:extLst>
          </p:nvPr>
        </p:nvGraphicFramePr>
        <p:xfrm>
          <a:off x="971600" y="1124744"/>
          <a:ext cx="7560839" cy="27055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40464"/>
                <a:gridCol w="2230175"/>
                <a:gridCol w="1990200"/>
              </a:tblGrid>
              <a:tr h="6024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Название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Площадь (кв. км)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Макс. глубина (м)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61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Нарочь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79.6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24.8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61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Освея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52.8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7.5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61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Червоное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40.3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2.9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61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Лукомльское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37.7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11.5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61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Дривяты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36.1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12.0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61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Вигоношанское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26.0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2.3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61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Нешердо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24.6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8.1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61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Свирь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22.3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8.7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61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Снуды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22.0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16.5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61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Черное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17.7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6.6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67544" y="4005064"/>
            <a:ext cx="835292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Озера на севере страны отличаются хорошей сохранностью озерных котловин, что позволяет вести их комплексное использование. Озера на юге страны носят черты деградации, чаще всего имеют низкие заболачиваемые берега, плоские и неглубокие озерные котловины. Самыми крупными из них являются: Червоное (43,6 км²), </a:t>
            </a:r>
            <a:r>
              <a:rPr lang="ru-RU" dirty="0" err="1" smtClean="0"/>
              <a:t>Выгоновское</a:t>
            </a:r>
            <a:r>
              <a:rPr lang="ru-RU" dirty="0" smtClean="0"/>
              <a:t> (26 км²), Черное, </a:t>
            </a:r>
            <a:r>
              <a:rPr lang="ru-RU" dirty="0" err="1" smtClean="0"/>
              <a:t>Споровское</a:t>
            </a:r>
            <a:r>
              <a:rPr lang="ru-RU" dirty="0" smtClean="0"/>
              <a:t>. Мало озер в центральной части страны.</a:t>
            </a:r>
          </a:p>
          <a:p>
            <a:r>
              <a:rPr lang="ru-RU" dirty="0" smtClean="0"/>
              <a:t>Суммарная площадь зеркала всех озер Беларуси составляет почти 2 тыс. км², а общий объем воды, аккумулированной в них, оценивается в 6 – 7 км³.</a:t>
            </a:r>
          </a:p>
        </p:txBody>
      </p:sp>
    </p:spTree>
    <p:extLst>
      <p:ext uri="{BB962C8B-B14F-4D97-AF65-F5344CB8AC3E}">
        <p14:creationId xmlns:p14="http://schemas.microsoft.com/office/powerpoint/2010/main" val="381068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602029466"/>
              </p:ext>
            </p:extLst>
          </p:nvPr>
        </p:nvGraphicFramePr>
        <p:xfrm>
          <a:off x="611560" y="764704"/>
          <a:ext cx="7848872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8626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625558717"/>
              </p:ext>
            </p:extLst>
          </p:nvPr>
        </p:nvGraphicFramePr>
        <p:xfrm>
          <a:off x="179512" y="332656"/>
          <a:ext cx="8856984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976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920880" cy="1143000"/>
          </a:xfrm>
        </p:spPr>
        <p:txBody>
          <a:bodyPr/>
          <a:lstStyle/>
          <a:p>
            <a:pPr algn="ctr"/>
            <a:r>
              <a:rPr lang="ru-RU" dirty="0"/>
              <a:t>ИСПОЛЬЗОВАНИЕ ВОДНЫХ РЕСУРСОВ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1848075"/>
            <a:ext cx="8136904" cy="3474720"/>
          </a:xfrm>
        </p:spPr>
        <p:txBody>
          <a:bodyPr/>
          <a:lstStyle/>
          <a:p>
            <a:r>
              <a:rPr lang="ru-RU" dirty="0"/>
              <a:t>Водные ресурсы (включая поверхностные и подземные воды) используются для удовлетворения потребностей хозяйственно-питьевого, производственного, сельскохозяйственного (включая орошение), </a:t>
            </a:r>
            <a:r>
              <a:rPr lang="ru-RU" dirty="0" err="1"/>
              <a:t>прудово</a:t>
            </a:r>
            <a:r>
              <a:rPr lang="ru-RU" dirty="0"/>
              <a:t>-рыбного хозяйства, а также целей рекреации.</a:t>
            </a:r>
          </a:p>
        </p:txBody>
      </p:sp>
      <p:pic>
        <p:nvPicPr>
          <p:cNvPr id="5122" name="Picture 2" descr="F:\1394373866_xfb1b305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231" y="3717032"/>
            <a:ext cx="4248472" cy="282762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90830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AEA79EB98C0E246AC9D62295B8DC0C5" ma:contentTypeVersion="0" ma:contentTypeDescription="Создание документа." ma:contentTypeScope="" ma:versionID="8254900dee835b32cc12d7c76e289ea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87E3F364-824A-4788-B790-82E67CB1F0B4}"/>
</file>

<file path=customXml/itemProps2.xml><?xml version="1.0" encoding="utf-8"?>
<ds:datastoreItem xmlns:ds="http://schemas.openxmlformats.org/officeDocument/2006/customXml" ds:itemID="{4078A9DE-2C34-4E98-9B88-688E05DE4199}"/>
</file>

<file path=customXml/itemProps3.xml><?xml version="1.0" encoding="utf-8"?>
<ds:datastoreItem xmlns:ds="http://schemas.openxmlformats.org/officeDocument/2006/customXml" ds:itemID="{4D0D4D9F-FB3B-4F70-8215-26F0FF022F36}"/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298</TotalTime>
  <Words>1550</Words>
  <Application>Microsoft Office PowerPoint</Application>
  <PresentationFormat>Экран (4:3)</PresentationFormat>
  <Paragraphs>134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Calibri</vt:lpstr>
      <vt:lpstr>Georgia</vt:lpstr>
      <vt:lpstr>Times New Roman</vt:lpstr>
      <vt:lpstr>Trebuchet MS</vt:lpstr>
      <vt:lpstr>Воздушный поток</vt:lpstr>
      <vt:lpstr>Водообеспеченость и тенденции эксплуатации водных ресурсов Республики Беларусь</vt:lpstr>
      <vt:lpstr>Водные ресурсы Беларуси</vt:lpstr>
      <vt:lpstr>Презентация PowerPoint</vt:lpstr>
      <vt:lpstr>Наиболее длинные реки</vt:lpstr>
      <vt:lpstr>Презентация PowerPoint</vt:lpstr>
      <vt:lpstr>Крупнейшие озера</vt:lpstr>
      <vt:lpstr>Презентация PowerPoint</vt:lpstr>
      <vt:lpstr>Презентация PowerPoint</vt:lpstr>
      <vt:lpstr>ИСПОЛЬЗОВАНИЕ ВОДНЫХ РЕСУРСОВ</vt:lpstr>
      <vt:lpstr>Использование воды в народном хозяйстве Республики Беларусь</vt:lpstr>
      <vt:lpstr>Презентация PowerPoint</vt:lpstr>
      <vt:lpstr>Презентация PowerPoint</vt:lpstr>
      <vt:lpstr>Презентация PowerPoint</vt:lpstr>
      <vt:lpstr>Загрязнение вод в Беларуси</vt:lpstr>
      <vt:lpstr>Презентация PowerPoint</vt:lpstr>
      <vt:lpstr>Презентация PowerPoint</vt:lpstr>
      <vt:lpstr>Проблемы водоснабжения в Беларуси: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Никита Андреевич</dc:creator>
  <cp:lastModifiedBy>Seasalt</cp:lastModifiedBy>
  <cp:revision>26</cp:revision>
  <dcterms:created xsi:type="dcterms:W3CDTF">2014-11-30T11:10:55Z</dcterms:created>
  <dcterms:modified xsi:type="dcterms:W3CDTF">2014-12-14T11:47:06Z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0x0101008AEA79EB98C0E246AC9D62295B8DC0C5</vt:lpwstr>
  </property>
</Properties>
</file>