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92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41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715756"/>
            <a:ext cx="685800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702589"/>
            <a:ext cx="649224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611941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7" y="15827"/>
            <a:ext cx="1702191" cy="127664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4" y="-41"/>
            <a:ext cx="8131127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951570"/>
            <a:ext cx="7406640" cy="21062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Педагогические идеи белорусских просветителей второй половины </a:t>
            </a:r>
            <a:r>
              <a:rPr lang="en-US" dirty="0" smtClean="0">
                <a:latin typeface="Century Gothic" panose="020B0502020202020204" pitchFamily="34" charset="0"/>
              </a:rPr>
              <a:t>XIX – </a:t>
            </a:r>
            <a:r>
              <a:rPr lang="ru-RU" dirty="0" smtClean="0">
                <a:latin typeface="Century Gothic" panose="020B0502020202020204" pitchFamily="34" charset="0"/>
              </a:rPr>
              <a:t>начала </a:t>
            </a:r>
            <a:r>
              <a:rPr lang="en-US" dirty="0" smtClean="0">
                <a:latin typeface="Century Gothic" panose="020B0502020202020204" pitchFamily="34" charset="0"/>
              </a:rPr>
              <a:t>XX </a:t>
            </a:r>
            <a:r>
              <a:rPr lang="ru-RU" dirty="0" smtClean="0">
                <a:latin typeface="Century Gothic" panose="020B0502020202020204" pitchFamily="34" charset="0"/>
              </a:rPr>
              <a:t>вв.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299942"/>
            <a:ext cx="7406640" cy="54006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err="1" smtClean="0"/>
              <a:t>Кухарик</a:t>
            </a:r>
            <a:r>
              <a:rPr lang="ru-RU" dirty="0" smtClean="0"/>
              <a:t> Е.А.</a:t>
            </a:r>
            <a:br>
              <a:rPr lang="ru-RU" dirty="0" smtClean="0"/>
            </a:br>
            <a:r>
              <a:rPr lang="ru-RU" dirty="0" smtClean="0"/>
              <a:t>Хомич А.М.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14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746064" cy="4860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dirty="0" err="1" smtClean="0">
                <a:latin typeface="Century Gothic" panose="020B0502020202020204" pitchFamily="34" charset="0"/>
              </a:rPr>
              <a:t>Якуб</a:t>
            </a:r>
            <a:r>
              <a:rPr lang="ru-RU" sz="2900" dirty="0" smtClean="0">
                <a:latin typeface="Century Gothic" panose="020B0502020202020204" pitchFamily="34" charset="0"/>
              </a:rPr>
              <a:t> Колас</a:t>
            </a:r>
            <a:endParaRPr lang="ru-RU" sz="2900" dirty="0">
              <a:latin typeface="Century Gothic" panose="020B0502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87824" y="483518"/>
            <a:ext cx="6048672" cy="4464496"/>
          </a:xfrm>
        </p:spPr>
        <p:txBody>
          <a:bodyPr>
            <a:noAutofit/>
          </a:bodyPr>
          <a:lstStyle/>
          <a:p>
            <a:r>
              <a:rPr lang="ru-RU" sz="2000" dirty="0">
                <a:latin typeface="Century Gothic" panose="020B0502020202020204" pitchFamily="34" charset="0"/>
              </a:rPr>
              <a:t>р</a:t>
            </a:r>
            <a:r>
              <a:rPr lang="ru-RU" sz="2000" dirty="0" smtClean="0">
                <a:latin typeface="Century Gothic" panose="020B0502020202020204" pitchFamily="34" charset="0"/>
              </a:rPr>
              <a:t>аботал народным учителем на Полесье;</a:t>
            </a:r>
          </a:p>
          <a:p>
            <a:r>
              <a:rPr lang="ru-RU" sz="2000" dirty="0" smtClean="0">
                <a:latin typeface="Century Gothic" panose="020B0502020202020204" pitchFamily="34" charset="0"/>
              </a:rPr>
              <a:t>написал </a:t>
            </a:r>
            <a:r>
              <a:rPr lang="ru-RU" sz="2000" dirty="0">
                <a:latin typeface="Century Gothic" panose="020B0502020202020204" pitchFamily="34" charset="0"/>
              </a:rPr>
              <a:t>ряд статей по вопросам </a:t>
            </a:r>
            <a:r>
              <a:rPr lang="ru-RU" sz="2000" dirty="0" smtClean="0">
                <a:latin typeface="Century Gothic" panose="020B0502020202020204" pitchFamily="34" charset="0"/>
              </a:rPr>
              <a:t>педагогики: «Белорусский </a:t>
            </a:r>
            <a:r>
              <a:rPr lang="ru-RU" sz="2000" dirty="0">
                <a:latin typeface="Century Gothic" panose="020B0502020202020204" pitchFamily="34" charset="0"/>
              </a:rPr>
              <a:t>язык в казенной школе», «О народном учителе», «Уважайте и любите свой родной язык</a:t>
            </a:r>
            <a:r>
              <a:rPr lang="ru-RU" sz="2000" dirty="0" smtClean="0">
                <a:latin typeface="Century Gothic" panose="020B0502020202020204" pitchFamily="34" charset="0"/>
              </a:rPr>
              <a:t>»;</a:t>
            </a:r>
          </a:p>
          <a:p>
            <a:r>
              <a:rPr lang="ru-RU" sz="2000" dirty="0">
                <a:latin typeface="Century Gothic" panose="020B0502020202020204" pitchFamily="34" charset="0"/>
              </a:rPr>
              <a:t>н</a:t>
            </a:r>
            <a:r>
              <a:rPr lang="ru-RU" sz="2000" dirty="0" smtClean="0">
                <a:latin typeface="Century Gothic" panose="020B0502020202020204" pitchFamily="34" charset="0"/>
              </a:rPr>
              <a:t>аписал первый учебник </a:t>
            </a:r>
            <a:r>
              <a:rPr lang="ru-RU" sz="2000" dirty="0">
                <a:latin typeface="Century Gothic" panose="020B0502020202020204" pitchFamily="34" charset="0"/>
              </a:rPr>
              <a:t>на белорусском языке «Второе чтение для детей белорусов</a:t>
            </a:r>
            <a:r>
              <a:rPr lang="ru-RU" sz="2000" dirty="0" smtClean="0">
                <a:latin typeface="Century Gothic" panose="020B0502020202020204" pitchFamily="34" charset="0"/>
              </a:rPr>
              <a:t>»;</a:t>
            </a:r>
          </a:p>
          <a:p>
            <a:r>
              <a:rPr lang="ru-RU" sz="2000" dirty="0">
                <a:latin typeface="Century Gothic" panose="020B0502020202020204" pitchFamily="34" charset="0"/>
              </a:rPr>
              <a:t>в его произведениях содержится много ценных мыслей и суждений по вопросам формирования научного мировоззрения, трудового, нравственного и эстетического воспитания детей</a:t>
            </a:r>
            <a:endParaRPr lang="ru-RU" sz="2000" dirty="0" smtClean="0">
              <a:latin typeface="Century Gothic" panose="020B0502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52517"/>
            <a:ext cx="1948383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1038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915566"/>
            <a:ext cx="4726896" cy="398894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55776" y="172236"/>
            <a:ext cx="6400800" cy="17145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264" y="1880856"/>
            <a:ext cx="2413806" cy="241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0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7474"/>
            <a:ext cx="7920880" cy="135015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1800" dirty="0" smtClean="0">
                <a:latin typeface="Century Gothic" panose="020B0502020202020204" pitchFamily="34" charset="0"/>
              </a:rPr>
              <a:t>В </a:t>
            </a:r>
            <a:r>
              <a:rPr lang="ru-RU" sz="1800" dirty="0">
                <a:latin typeface="Century Gothic" panose="020B0502020202020204" pitchFamily="34" charset="0"/>
              </a:rPr>
              <a:t>конце XVIII века в результате трех разделов Речи </a:t>
            </a:r>
            <a:r>
              <a:rPr lang="ru-RU" sz="1800" dirty="0" err="1">
                <a:latin typeface="Century Gothic" panose="020B0502020202020204" pitchFamily="34" charset="0"/>
              </a:rPr>
              <a:t>Посполитой</a:t>
            </a:r>
            <a:r>
              <a:rPr lang="ru-RU" sz="1800" dirty="0">
                <a:latin typeface="Century Gothic" panose="020B0502020202020204" pitchFamily="34" charset="0"/>
              </a:rPr>
              <a:t> Беларусь с населением свыше </a:t>
            </a:r>
            <a:r>
              <a:rPr lang="ru-RU" sz="1800" dirty="0" smtClean="0">
                <a:latin typeface="Century Gothic" panose="020B0502020202020204" pitchFamily="34" charset="0"/>
              </a:rPr>
              <a:t>3-х млн. человек </a:t>
            </a:r>
            <a:r>
              <a:rPr lang="ru-RU" sz="1800" dirty="0">
                <a:latin typeface="Century Gothic" panose="020B0502020202020204" pitchFamily="34" charset="0"/>
              </a:rPr>
              <a:t>была присоединена к Российской империи. Эти масштабные изменения отразились на всех областях жизни, в том числе и на развитии социально-педагогической мысли.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63638"/>
            <a:ext cx="4752528" cy="343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88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1470"/>
            <a:ext cx="7704856" cy="84355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>
                <a:effectLst/>
                <a:latin typeface="Century Gothic" panose="020B0502020202020204" pitchFamily="34" charset="0"/>
              </a:rPr>
              <a:t>	</a:t>
            </a:r>
            <a:r>
              <a:rPr lang="ru-RU" sz="2400" dirty="0" smtClean="0">
                <a:effectLst/>
                <a:latin typeface="Century Gothic" panose="020B0502020202020204" pitchFamily="34" charset="0"/>
              </a:rPr>
              <a:t>Наиболее </a:t>
            </a:r>
            <a:r>
              <a:rPr lang="ru-RU" sz="2400" dirty="0">
                <a:effectLst/>
                <a:latin typeface="Century Gothic" panose="020B0502020202020204" pitchFamily="34" charset="0"/>
              </a:rPr>
              <a:t>яркими представителями общественной, социально-педагогической мысли Беларуси </a:t>
            </a:r>
            <a:r>
              <a:rPr lang="en-US" sz="2400" dirty="0">
                <a:effectLst/>
                <a:latin typeface="Century Gothic" panose="020B0502020202020204" pitchFamily="34" charset="0"/>
              </a:rPr>
              <a:t>XIX </a:t>
            </a:r>
            <a:r>
              <a:rPr lang="ru-RU" sz="2400" dirty="0">
                <a:effectLst/>
                <a:latin typeface="Century Gothic" panose="020B0502020202020204" pitchFamily="34" charset="0"/>
              </a:rPr>
              <a:t>– начала ХХ веков </a:t>
            </a:r>
            <a:r>
              <a:rPr lang="ru-RU" sz="2400" dirty="0" smtClean="0">
                <a:effectLst/>
                <a:latin typeface="Century Gothic" panose="020B0502020202020204" pitchFamily="34" charset="0"/>
              </a:rPr>
              <a:t>являлись: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81042"/>
            <a:ext cx="2016224" cy="2630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68485"/>
            <a:ext cx="2128902" cy="2643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72" b="28575"/>
          <a:stretch/>
        </p:blipFill>
        <p:spPr bwMode="auto">
          <a:xfrm>
            <a:off x="6660232" y="1040746"/>
            <a:ext cx="2031255" cy="2698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3867894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entury Gothic" panose="020B0502020202020204" pitchFamily="34" charset="0"/>
              </a:rPr>
              <a:t>Франциск</a:t>
            </a:r>
            <a:br>
              <a:rPr lang="ru-RU" sz="2800" dirty="0" smtClean="0">
                <a:latin typeface="Century Gothic" panose="020B0502020202020204" pitchFamily="34" charset="0"/>
              </a:rPr>
            </a:br>
            <a:r>
              <a:rPr lang="ru-RU" sz="2800" dirty="0" smtClean="0">
                <a:latin typeface="Century Gothic" panose="020B0502020202020204" pitchFamily="34" charset="0"/>
              </a:rPr>
              <a:t>Богушевич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0582" y="3867893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entury Gothic" panose="020B0502020202020204" pitchFamily="34" charset="0"/>
              </a:rPr>
              <a:t>Адам</a:t>
            </a:r>
            <a:br>
              <a:rPr lang="ru-RU" sz="2800" dirty="0" smtClean="0">
                <a:latin typeface="Century Gothic" panose="020B0502020202020204" pitchFamily="34" charset="0"/>
              </a:rPr>
            </a:br>
            <a:r>
              <a:rPr lang="ru-RU" sz="2800" dirty="0" smtClean="0">
                <a:latin typeface="Century Gothic" panose="020B0502020202020204" pitchFamily="34" charset="0"/>
              </a:rPr>
              <a:t>Богданович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081" y="3652449"/>
            <a:ext cx="27035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Century Gothic" panose="020B0502020202020204" pitchFamily="34" charset="0"/>
              </a:rPr>
              <a:t>Винцент</a:t>
            </a:r>
            <a:r>
              <a:rPr lang="ru-RU" sz="2800" dirty="0" smtClean="0">
                <a:latin typeface="Century Gothic" panose="020B0502020202020204" pitchFamily="34" charset="0"/>
              </a:rPr>
              <a:t/>
            </a:r>
            <a:br>
              <a:rPr lang="ru-RU" sz="2800" dirty="0" smtClean="0">
                <a:latin typeface="Century Gothic" panose="020B0502020202020204" pitchFamily="34" charset="0"/>
              </a:rPr>
            </a:br>
            <a:r>
              <a:rPr lang="ru-RU" sz="2800" dirty="0" smtClean="0">
                <a:latin typeface="Century Gothic" panose="020B0502020202020204" pitchFamily="34" charset="0"/>
              </a:rPr>
              <a:t>Дунин-</a:t>
            </a:r>
            <a:br>
              <a:rPr lang="ru-RU" sz="2800" dirty="0" smtClean="0">
                <a:latin typeface="Century Gothic" panose="020B0502020202020204" pitchFamily="34" charset="0"/>
              </a:rPr>
            </a:br>
            <a:r>
              <a:rPr lang="ru-RU" sz="2800" dirty="0" smtClean="0">
                <a:latin typeface="Century Gothic" panose="020B0502020202020204" pitchFamily="34" charset="0"/>
              </a:rPr>
              <a:t>Марцинкевич</a:t>
            </a:r>
            <a:endParaRPr lang="ru-RU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35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7612"/>
            <a:ext cx="208823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0555"/>
            <a:ext cx="2233924" cy="2546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" t="3244" r="6058" b="4164"/>
          <a:stretch/>
        </p:blipFill>
        <p:spPr bwMode="auto">
          <a:xfrm>
            <a:off x="6730840" y="272435"/>
            <a:ext cx="2089632" cy="254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7196" y="2849900"/>
            <a:ext cx="2717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Century Gothic" panose="020B0502020202020204" pitchFamily="34" charset="0"/>
              </a:rPr>
              <a:t>Элоиза</a:t>
            </a:r>
            <a:r>
              <a:rPr lang="ru-RU" sz="2800" dirty="0" smtClean="0">
                <a:latin typeface="Century Gothic" panose="020B0502020202020204" pitchFamily="34" charset="0"/>
              </a:rPr>
              <a:t> </a:t>
            </a:r>
            <a:br>
              <a:rPr lang="ru-RU" sz="2800" dirty="0" smtClean="0">
                <a:latin typeface="Century Gothic" panose="020B0502020202020204" pitchFamily="34" charset="0"/>
              </a:rPr>
            </a:br>
            <a:r>
              <a:rPr lang="ru-RU" sz="2800" dirty="0" smtClean="0">
                <a:latin typeface="Century Gothic" panose="020B0502020202020204" pitchFamily="34" charset="0"/>
              </a:rPr>
              <a:t>Пашкевич</a:t>
            </a:r>
            <a:br>
              <a:rPr lang="ru-RU" sz="2800" dirty="0" smtClean="0">
                <a:latin typeface="Century Gothic" panose="020B0502020202020204" pitchFamily="34" charset="0"/>
              </a:rPr>
            </a:br>
            <a:r>
              <a:rPr lang="ru-RU" sz="2800" dirty="0" smtClean="0">
                <a:latin typeface="Century Gothic" panose="020B0502020202020204" pitchFamily="34" charset="0"/>
              </a:rPr>
              <a:t>(Тетка)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3065343"/>
            <a:ext cx="2564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entury Gothic" panose="020B0502020202020204" pitchFamily="34" charset="0"/>
              </a:rPr>
              <a:t>Ефим Карский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8224" y="3065343"/>
            <a:ext cx="2349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Century Gothic" panose="020B0502020202020204" pitchFamily="34" charset="0"/>
              </a:rPr>
              <a:t>Якуб</a:t>
            </a:r>
            <a:r>
              <a:rPr lang="ru-RU" sz="2800" dirty="0" smtClean="0">
                <a:latin typeface="Century Gothic" panose="020B0502020202020204" pitchFamily="34" charset="0"/>
              </a:rPr>
              <a:t/>
            </a:r>
            <a:br>
              <a:rPr lang="ru-RU" sz="2800" dirty="0" smtClean="0">
                <a:latin typeface="Century Gothic" panose="020B0502020202020204" pitchFamily="34" charset="0"/>
              </a:rPr>
            </a:br>
            <a:r>
              <a:rPr lang="ru-RU" sz="2800" dirty="0" smtClean="0">
                <a:latin typeface="Century Gothic" panose="020B0502020202020204" pitchFamily="34" charset="0"/>
              </a:rPr>
              <a:t>Колас</a:t>
            </a:r>
            <a:endParaRPr lang="ru-RU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49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87474"/>
            <a:ext cx="7786112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Century Gothic" panose="020B0502020202020204" pitchFamily="34" charset="0"/>
              </a:rPr>
              <a:t>Франциск Богушевич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635896" y="699542"/>
            <a:ext cx="5297792" cy="424847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работал сельским учителем, изучал жизнь и быт белорусского крестьянства;</a:t>
            </a:r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 smtClean="0">
                <a:latin typeface="Century Gothic" panose="020B0502020202020204" pitchFamily="34" charset="0"/>
              </a:rPr>
              <a:t>выступал за образование народа, большую роль </a:t>
            </a:r>
            <a:r>
              <a:rPr lang="ru-RU" dirty="0">
                <a:latin typeface="Century Gothic" panose="020B0502020202020204" pitchFamily="34" charset="0"/>
              </a:rPr>
              <a:t>отводил </a:t>
            </a:r>
            <a:r>
              <a:rPr lang="ru-RU" dirty="0" smtClean="0">
                <a:latin typeface="Century Gothic" panose="020B0502020202020204" pitchFamily="34" charset="0"/>
              </a:rPr>
              <a:t>просвещению;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считал </a:t>
            </a:r>
            <a:r>
              <a:rPr lang="ru-RU" dirty="0">
                <a:latin typeface="Century Gothic" panose="020B0502020202020204" pitchFamily="34" charset="0"/>
              </a:rPr>
              <a:t>необходимым заботиться о воспитании и формировании характера </a:t>
            </a:r>
            <a:r>
              <a:rPr lang="ru-RU" dirty="0" smtClean="0">
                <a:latin typeface="Century Gothic" panose="020B0502020202020204" pitchFamily="34" charset="0"/>
              </a:rPr>
              <a:t>ребенка;</a:t>
            </a:r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 smtClean="0">
                <a:latin typeface="Century Gothic" panose="020B0502020202020204" pitchFamily="34" charset="0"/>
              </a:rPr>
              <a:t>важными составляющими </a:t>
            </a:r>
            <a:r>
              <a:rPr lang="ru-RU" dirty="0">
                <a:latin typeface="Century Gothic" panose="020B0502020202020204" pitchFamily="34" charset="0"/>
              </a:rPr>
              <a:t>воспитания называл воспитание у человека любви к Родине, уважения к труженику, патриотизма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9542"/>
            <a:ext cx="2088232" cy="2589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771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4738"/>
            <a:ext cx="7746064" cy="4655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dirty="0" smtClean="0">
                <a:latin typeface="Century Gothic" panose="020B0502020202020204" pitchFamily="34" charset="0"/>
              </a:rPr>
              <a:t>Адам Богданович</a:t>
            </a:r>
            <a:endParaRPr lang="ru-RU" sz="2900" dirty="0">
              <a:latin typeface="Century Gothic" panose="020B0502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7534"/>
            <a:ext cx="2232248" cy="2854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Объект 6"/>
          <p:cNvSpPr>
            <a:spLocks noGrp="1"/>
          </p:cNvSpPr>
          <p:nvPr>
            <p:ph sz="half" idx="2"/>
          </p:nvPr>
        </p:nvSpPr>
        <p:spPr>
          <a:xfrm>
            <a:off x="3779912" y="627534"/>
            <a:ext cx="5153776" cy="4374486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считал воспитание любви к Родине неотъемлемым качеством гармонически развитой </a:t>
            </a:r>
            <a:r>
              <a:rPr lang="ru-RU" dirty="0" smtClean="0">
                <a:latin typeface="Century Gothic" panose="020B0502020202020204" pitchFamily="34" charset="0"/>
              </a:rPr>
              <a:t>личности;</a:t>
            </a:r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 smtClean="0">
                <a:latin typeface="Century Gothic" panose="020B0502020202020204" pitchFamily="34" charset="0"/>
              </a:rPr>
              <a:t>большое </a:t>
            </a:r>
            <a:r>
              <a:rPr lang="ru-RU" dirty="0">
                <a:latin typeface="Century Gothic" panose="020B0502020202020204" pitchFamily="34" charset="0"/>
              </a:rPr>
              <a:t>внимание уделял педагогическому мастерству </a:t>
            </a:r>
            <a:r>
              <a:rPr lang="ru-RU" dirty="0" smtClean="0">
                <a:latin typeface="Century Gothic" panose="020B0502020202020204" pitchFamily="34" charset="0"/>
              </a:rPr>
              <a:t>учителя;</a:t>
            </a:r>
          </a:p>
          <a:p>
            <a:r>
              <a:rPr lang="ru-RU" dirty="0">
                <a:latin typeface="Century Gothic" panose="020B0502020202020204" pitchFamily="34" charset="0"/>
              </a:rPr>
              <a:t>подчеркивал, что успехи учащихся зависят от преподавателей, требовал от учителя широкой эрудиции, знаний из разных областей науки, придавал большое значение авторитету и личному примеру учителя</a:t>
            </a:r>
          </a:p>
        </p:txBody>
      </p:sp>
    </p:spTree>
    <p:extLst>
      <p:ext uri="{BB962C8B-B14F-4D97-AF65-F5344CB8AC3E}">
        <p14:creationId xmlns:p14="http://schemas.microsoft.com/office/powerpoint/2010/main" val="198413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7474"/>
            <a:ext cx="7746064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dirty="0" err="1" smtClean="0">
                <a:latin typeface="Century Gothic" panose="020B0502020202020204" pitchFamily="34" charset="0"/>
              </a:rPr>
              <a:t>Винцент</a:t>
            </a:r>
            <a:r>
              <a:rPr lang="ru-RU" sz="2900" dirty="0" smtClean="0">
                <a:latin typeface="Century Gothic" panose="020B0502020202020204" pitchFamily="34" charset="0"/>
              </a:rPr>
              <a:t> Дунин-Марцинкевич</a:t>
            </a:r>
            <a:endParaRPr lang="ru-RU" sz="2900" dirty="0">
              <a:latin typeface="Century Gothic" panose="020B0502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79912" y="771550"/>
            <a:ext cx="5184576" cy="410445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был </a:t>
            </a:r>
            <a:r>
              <a:rPr lang="ru-RU" dirty="0">
                <a:latin typeface="Century Gothic" panose="020B0502020202020204" pitchFamily="34" charset="0"/>
              </a:rPr>
              <a:t>уверен, что вопросы народного образования необходимо ставить и решать в государственном </a:t>
            </a:r>
            <a:r>
              <a:rPr lang="ru-RU" dirty="0" smtClean="0">
                <a:latin typeface="Century Gothic" panose="020B0502020202020204" pitchFamily="34" charset="0"/>
              </a:rPr>
              <a:t>масштабе;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призывал </a:t>
            </a:r>
            <a:r>
              <a:rPr lang="ru-RU" dirty="0">
                <a:latin typeface="Century Gothic" panose="020B0502020202020204" pitchFamily="34" charset="0"/>
              </a:rPr>
              <a:t>«</a:t>
            </a:r>
            <a:r>
              <a:rPr lang="ru-RU" dirty="0" err="1">
                <a:latin typeface="Century Gothic" panose="020B0502020202020204" pitchFamily="34" charset="0"/>
              </a:rPr>
              <a:t>будаваць</a:t>
            </a:r>
            <a:r>
              <a:rPr lang="ru-RU" dirty="0">
                <a:latin typeface="Century Gothic" panose="020B0502020202020204" pitchFamily="34" charset="0"/>
              </a:rPr>
              <a:t> школы для </a:t>
            </a:r>
            <a:r>
              <a:rPr lang="ru-RU" dirty="0" err="1">
                <a:latin typeface="Century Gothic" panose="020B0502020202020204" pitchFamily="34" charset="0"/>
              </a:rPr>
              <a:t>сялянскіх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дзяцей</a:t>
            </a:r>
            <a:r>
              <a:rPr lang="ru-RU" dirty="0">
                <a:latin typeface="Century Gothic" panose="020B0502020202020204" pitchFamily="34" charset="0"/>
              </a:rPr>
              <a:t>» и считал это нужным </a:t>
            </a:r>
            <a:r>
              <a:rPr lang="ru-RU" dirty="0" smtClean="0">
                <a:latin typeface="Century Gothic" panose="020B0502020202020204" pitchFamily="34" charset="0"/>
              </a:rPr>
              <a:t>народу;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в </a:t>
            </a:r>
            <a:r>
              <a:rPr lang="ru-RU" dirty="0">
                <a:latin typeface="Century Gothic" panose="020B0502020202020204" pitchFamily="34" charset="0"/>
              </a:rPr>
              <a:t>своем </a:t>
            </a:r>
            <a:r>
              <a:rPr lang="ru-RU" dirty="0" smtClean="0">
                <a:latin typeface="Century Gothic" panose="020B0502020202020204" pitchFamily="34" charset="0"/>
              </a:rPr>
              <a:t>поместье </a:t>
            </a:r>
            <a:r>
              <a:rPr lang="ru-RU" dirty="0" err="1" smtClean="0">
                <a:latin typeface="Century Gothic" panose="020B0502020202020204" pitchFamily="34" charset="0"/>
              </a:rPr>
              <a:t>Лютінка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открыл школу для крестьянских детей </a:t>
            </a: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72" b="28575"/>
          <a:stretch/>
        </p:blipFill>
        <p:spPr bwMode="auto">
          <a:xfrm>
            <a:off x="1331640" y="771550"/>
            <a:ext cx="2232248" cy="2753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2880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4655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dirty="0" err="1" smtClean="0">
                <a:latin typeface="Century Gothic" panose="020B0502020202020204" pitchFamily="34" charset="0"/>
              </a:rPr>
              <a:t>Элоиза</a:t>
            </a:r>
            <a:r>
              <a:rPr lang="ru-RU" sz="2900" dirty="0" smtClean="0">
                <a:latin typeface="Century Gothic" panose="020B0502020202020204" pitchFamily="34" charset="0"/>
              </a:rPr>
              <a:t> Пашкевич (Тетка)</a:t>
            </a:r>
            <a:endParaRPr lang="ru-RU" sz="2900" dirty="0">
              <a:latin typeface="Century Gothic" panose="020B0502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19872" y="483518"/>
            <a:ext cx="5616624" cy="4536504"/>
          </a:xfrm>
        </p:spPr>
        <p:txBody>
          <a:bodyPr>
            <a:noAutofit/>
          </a:bodyPr>
          <a:lstStyle/>
          <a:p>
            <a:r>
              <a:rPr lang="ru-RU" sz="2300" dirty="0" smtClean="0">
                <a:latin typeface="Century Gothic" panose="020B0502020202020204" pitchFamily="34" charset="0"/>
              </a:rPr>
              <a:t>считая </a:t>
            </a:r>
            <a:r>
              <a:rPr lang="ru-RU" sz="2300" dirty="0">
                <a:latin typeface="Century Gothic" panose="020B0502020202020204" pitchFamily="34" charset="0"/>
              </a:rPr>
              <a:t>первостепенной задачей получение образования народом, </a:t>
            </a:r>
            <a:r>
              <a:rPr lang="ru-RU" sz="2300" dirty="0" smtClean="0">
                <a:latin typeface="Century Gothic" panose="020B0502020202020204" pitchFamily="34" charset="0"/>
              </a:rPr>
              <a:t>боролась </a:t>
            </a:r>
            <a:r>
              <a:rPr lang="ru-RU" sz="2300" dirty="0">
                <a:latin typeface="Century Gothic" panose="020B0502020202020204" pitchFamily="34" charset="0"/>
              </a:rPr>
              <a:t>за то, чтобы народные школы были </a:t>
            </a:r>
            <a:r>
              <a:rPr lang="ru-RU" sz="2300" dirty="0" smtClean="0">
                <a:latin typeface="Century Gothic" panose="020B0502020202020204" pitchFamily="34" charset="0"/>
              </a:rPr>
              <a:t>бесплатными;</a:t>
            </a:r>
          </a:p>
          <a:p>
            <a:r>
              <a:rPr lang="ru-RU" sz="2300" dirty="0" smtClean="0">
                <a:latin typeface="Century Gothic" panose="020B0502020202020204" pitchFamily="34" charset="0"/>
              </a:rPr>
              <a:t>издавала молодежный журнал </a:t>
            </a:r>
            <a:r>
              <a:rPr lang="ru-RU" sz="2300" dirty="0">
                <a:latin typeface="Century Gothic" panose="020B0502020202020204" pitchFamily="34" charset="0"/>
              </a:rPr>
              <a:t>«</a:t>
            </a:r>
            <a:r>
              <a:rPr lang="ru-RU" sz="2300" dirty="0" err="1">
                <a:latin typeface="Century Gothic" panose="020B0502020202020204" pitchFamily="34" charset="0"/>
              </a:rPr>
              <a:t>Лучынка</a:t>
            </a:r>
            <a:r>
              <a:rPr lang="ru-RU" sz="2300" dirty="0" smtClean="0">
                <a:latin typeface="Century Gothic" panose="020B0502020202020204" pitchFamily="34" charset="0"/>
              </a:rPr>
              <a:t>» и многочисленные статьи в защиту народной школы;</a:t>
            </a:r>
          </a:p>
          <a:p>
            <a:r>
              <a:rPr lang="ru-RU" sz="2300" dirty="0">
                <a:latin typeface="Century Gothic" panose="020B0502020202020204" pitchFamily="34" charset="0"/>
              </a:rPr>
              <a:t>п</a:t>
            </a:r>
            <a:r>
              <a:rPr lang="ru-RU" sz="2300" dirty="0" smtClean="0">
                <a:latin typeface="Century Gothic" panose="020B0502020202020204" pitchFamily="34" charset="0"/>
              </a:rPr>
              <a:t>о ее инициативе в </a:t>
            </a:r>
            <a:r>
              <a:rPr lang="ru-RU" sz="2300" dirty="0">
                <a:latin typeface="Century Gothic" panose="020B0502020202020204" pitchFamily="34" charset="0"/>
              </a:rPr>
              <a:t>первые годы </a:t>
            </a:r>
            <a:r>
              <a:rPr lang="ru-RU" sz="2300" dirty="0" smtClean="0">
                <a:latin typeface="Century Gothic" panose="020B0502020202020204" pitchFamily="34" charset="0"/>
              </a:rPr>
              <a:t>1-ой мировой </a:t>
            </a:r>
            <a:r>
              <a:rPr lang="ru-RU" sz="2300" dirty="0">
                <a:latin typeface="Century Gothic" panose="020B0502020202020204" pitchFamily="34" charset="0"/>
              </a:rPr>
              <a:t>войны началась работа по открытию народных </a:t>
            </a:r>
            <a:r>
              <a:rPr lang="ru-RU" sz="2300" dirty="0" smtClean="0">
                <a:latin typeface="Century Gothic" panose="020B0502020202020204" pitchFamily="34" charset="0"/>
              </a:rPr>
              <a:t>школ</a:t>
            </a:r>
            <a:endParaRPr lang="ru-RU" sz="2300" dirty="0">
              <a:latin typeface="Century Gothic" panose="020B0502020202020204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7534"/>
            <a:ext cx="2160240" cy="2771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0509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87474"/>
            <a:ext cx="7602048" cy="378042"/>
          </a:xfrm>
        </p:spPr>
        <p:txBody>
          <a:bodyPr>
            <a:noAutofit/>
          </a:bodyPr>
          <a:lstStyle/>
          <a:p>
            <a:pPr algn="ctr"/>
            <a:r>
              <a:rPr lang="ru-RU" sz="2900" dirty="0" smtClean="0">
                <a:latin typeface="Century Gothic" panose="020B0502020202020204" pitchFamily="34" charset="0"/>
              </a:rPr>
              <a:t>Ефим Карский</a:t>
            </a:r>
            <a:endParaRPr lang="ru-RU" sz="2900" dirty="0">
              <a:latin typeface="Century Gothic" panose="020B0502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07904" y="573528"/>
            <a:ext cx="5225784" cy="4428492"/>
          </a:xfrm>
        </p:spPr>
        <p:txBody>
          <a:bodyPr/>
          <a:lstStyle/>
          <a:p>
            <a:r>
              <a:rPr lang="ru-RU" sz="2600" dirty="0">
                <a:latin typeface="Century Gothic" panose="020B0502020202020204" pitchFamily="34" charset="0"/>
              </a:rPr>
              <a:t>о</a:t>
            </a:r>
            <a:r>
              <a:rPr lang="ru-RU" sz="2600" dirty="0" smtClean="0">
                <a:latin typeface="Century Gothic" panose="020B0502020202020204" pitchFamily="34" charset="0"/>
              </a:rPr>
              <a:t>снователь белорусского языкознания, исследовал культуру и традиции народа;</a:t>
            </a:r>
          </a:p>
          <a:p>
            <a:r>
              <a:rPr lang="ru-RU" sz="2600" dirty="0">
                <a:latin typeface="Century Gothic" panose="020B0502020202020204" pitchFamily="34" charset="0"/>
              </a:rPr>
              <a:t>н</a:t>
            </a:r>
            <a:r>
              <a:rPr lang="ru-RU" sz="2600" dirty="0" smtClean="0">
                <a:latin typeface="Century Gothic" panose="020B0502020202020204" pitchFamily="34" charset="0"/>
              </a:rPr>
              <a:t>а основе научных исследований впервые разработал программу изучения белорусского языка</a:t>
            </a:r>
          </a:p>
          <a:p>
            <a:endParaRPr lang="ru-RU" dirty="0" smtClean="0">
              <a:latin typeface="Century Gothic" panose="020B0502020202020204" pitchFamily="34" charset="0"/>
            </a:endParaRPr>
          </a:p>
          <a:p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81540"/>
            <a:ext cx="2088232" cy="2401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9201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8C8748-4D11-48F1-AC4C-776D4E5713A6}"/>
</file>

<file path=customXml/itemProps2.xml><?xml version="1.0" encoding="utf-8"?>
<ds:datastoreItem xmlns:ds="http://schemas.openxmlformats.org/officeDocument/2006/customXml" ds:itemID="{0C13B61C-5397-46D3-B587-9CBD9F12C726}"/>
</file>

<file path=customXml/itemProps3.xml><?xml version="1.0" encoding="utf-8"?>
<ds:datastoreItem xmlns:ds="http://schemas.openxmlformats.org/officeDocument/2006/customXml" ds:itemID="{49B5DC13-6822-46D6-866E-42CBF1F9CE90}"/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73</TotalTime>
  <Words>307</Words>
  <Application>Microsoft Office PowerPoint</Application>
  <PresentationFormat>Экран (16:9)</PresentationFormat>
  <Paragraphs>36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Century Gothic</vt:lpstr>
      <vt:lpstr>Corbel</vt:lpstr>
      <vt:lpstr>Gill Sans MT</vt:lpstr>
      <vt:lpstr>Verdana</vt:lpstr>
      <vt:lpstr>Wingdings 2</vt:lpstr>
      <vt:lpstr>Солнцестояние</vt:lpstr>
      <vt:lpstr>Педагогические идеи белорусских просветителей второй половины XIX – начала XX вв.</vt:lpstr>
      <vt:lpstr> В конце XVIII века в результате трех разделов Речи Посполитой Беларусь с населением свыше 3-х млн. человек была присоединена к Российской империи. Эти масштабные изменения отразились на всех областях жизни, в том числе и на развитии социально-педагогической мысли.</vt:lpstr>
      <vt:lpstr> Наиболее яркими представителями общественной, социально-педагогической мысли Беларуси XIX – начала ХХ веков являлись:</vt:lpstr>
      <vt:lpstr>Презентация PowerPoint</vt:lpstr>
      <vt:lpstr>Франциск Богушевич</vt:lpstr>
      <vt:lpstr>Адам Богданович</vt:lpstr>
      <vt:lpstr>Винцент Дунин-Марцинкевич</vt:lpstr>
      <vt:lpstr>Элоиза Пашкевич (Тетка)</vt:lpstr>
      <vt:lpstr>Ефим Карский</vt:lpstr>
      <vt:lpstr>Якуб Колас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Педагогические идеи белорусских просветителей второй половины XIX – начала XX вв.</dc:title>
  <dc:creator>shzhk</dc:creator>
  <cp:lastModifiedBy>Seasalt</cp:lastModifiedBy>
  <cp:revision>9</cp:revision>
  <dcterms:created xsi:type="dcterms:W3CDTF">2014-11-11T15:30:02Z</dcterms:created>
  <dcterms:modified xsi:type="dcterms:W3CDTF">2014-12-14T11:34:45Z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