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06.12.2013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06.12.2013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6"/>
            <a:ext cx="8496944" cy="1008112"/>
          </a:xfrm>
        </p:spPr>
        <p:txBody>
          <a:bodyPr/>
          <a:lstStyle/>
          <a:p>
            <a:r>
              <a:rPr lang="ru-RU" sz="3200" dirty="0"/>
              <a:t>МИНИСТЕРСТВО ОБРАЗОВАНИЯ РЕСПУБЛИКИ БЕЛАРУСЬ</a:t>
            </a:r>
          </a:p>
        </p:txBody>
      </p:sp>
      <p:sp>
        <p:nvSpPr>
          <p:cNvPr id="3" name="Подзаголовок 2"/>
          <p:cNvSpPr>
            <a:spLocks noGrp="1"/>
          </p:cNvSpPr>
          <p:nvPr>
            <p:ph type="subTitle" idx="1"/>
          </p:nvPr>
        </p:nvSpPr>
        <p:spPr>
          <a:xfrm>
            <a:off x="323528" y="1412776"/>
            <a:ext cx="8496944" cy="5400600"/>
          </a:xfrm>
        </p:spPr>
        <p:txBody>
          <a:bodyPr>
            <a:normAutofit fontScale="70000" lnSpcReduction="20000"/>
          </a:bodyPr>
          <a:lstStyle/>
          <a:p>
            <a:r>
              <a:rPr lang="ru-RU" sz="2300" dirty="0"/>
              <a:t>Учреждение образования</a:t>
            </a:r>
          </a:p>
          <a:p>
            <a:r>
              <a:rPr lang="ru-RU" sz="2300" dirty="0"/>
              <a:t>«Гомельский государственный университет</a:t>
            </a:r>
          </a:p>
          <a:p>
            <a:r>
              <a:rPr lang="ru-RU" sz="2300" dirty="0"/>
              <a:t>имени Франциска Скорины»</a:t>
            </a:r>
          </a:p>
          <a:p>
            <a:endParaRPr lang="ru-RU" sz="2300" dirty="0"/>
          </a:p>
          <a:p>
            <a:r>
              <a:rPr lang="ru-RU" sz="2300" dirty="0"/>
              <a:t>Геолого-географический факультет</a:t>
            </a:r>
          </a:p>
          <a:p>
            <a:endParaRPr lang="ru-RU" sz="2300" dirty="0"/>
          </a:p>
          <a:p>
            <a:r>
              <a:rPr lang="ru-RU" sz="2300" dirty="0"/>
              <a:t>Кафедра  географии</a:t>
            </a:r>
          </a:p>
          <a:p>
            <a:r>
              <a:rPr lang="ru-RU" dirty="0"/>
              <a:t>                          </a:t>
            </a:r>
          </a:p>
          <a:p>
            <a:r>
              <a:rPr lang="ru-RU" dirty="0"/>
              <a:t>             </a:t>
            </a:r>
            <a:endParaRPr lang="ru-RU" dirty="0" smtClean="0"/>
          </a:p>
          <a:p>
            <a:r>
              <a:rPr lang="ru-RU" dirty="0" smtClean="0"/>
              <a:t>                                  </a:t>
            </a:r>
            <a:endParaRPr lang="ru-RU" dirty="0"/>
          </a:p>
          <a:p>
            <a:r>
              <a:rPr lang="ru-RU" sz="4000" b="1" dirty="0" smtClean="0"/>
              <a:t>ГЛОБАЛЬНОЕ ПОТЕПЛЕНИЕ</a:t>
            </a:r>
          </a:p>
          <a:p>
            <a:endParaRPr lang="ru-RU" dirty="0"/>
          </a:p>
          <a:p>
            <a:r>
              <a:rPr lang="ru-RU" b="1" dirty="0" smtClean="0"/>
              <a:t>Презентация</a:t>
            </a:r>
          </a:p>
          <a:p>
            <a:endParaRPr lang="ru-RU" dirty="0" smtClean="0"/>
          </a:p>
          <a:p>
            <a:pPr algn="l"/>
            <a:r>
              <a:rPr lang="ru-RU" dirty="0" smtClean="0"/>
              <a:t>Выполнил:</a:t>
            </a:r>
          </a:p>
          <a:p>
            <a:pPr algn="l"/>
            <a:r>
              <a:rPr lang="ru-RU" dirty="0" smtClean="0"/>
              <a:t>студент </a:t>
            </a:r>
            <a:r>
              <a:rPr lang="ru-RU" dirty="0"/>
              <a:t>группы </a:t>
            </a:r>
            <a:r>
              <a:rPr lang="ru-RU" dirty="0" smtClean="0"/>
              <a:t>Г-31                                                                                             П.В</a:t>
            </a:r>
            <a:r>
              <a:rPr lang="ru-RU" dirty="0"/>
              <a:t>. ТЕТЕРЕВ</a:t>
            </a:r>
          </a:p>
          <a:p>
            <a:endParaRPr lang="ru-RU" dirty="0"/>
          </a:p>
          <a:p>
            <a:endParaRPr lang="ru-RU" dirty="0"/>
          </a:p>
          <a:p>
            <a:r>
              <a:rPr lang="ru-RU" dirty="0"/>
              <a:t>Гомель 2013</a:t>
            </a:r>
          </a:p>
          <a:p>
            <a:endParaRPr lang="ru-RU" dirty="0"/>
          </a:p>
        </p:txBody>
      </p:sp>
    </p:spTree>
    <p:extLst>
      <p:ext uri="{BB962C8B-B14F-4D97-AF65-F5344CB8AC3E}">
        <p14:creationId xmlns:p14="http://schemas.microsoft.com/office/powerpoint/2010/main" val="52168782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3999" cy="4609653"/>
          </a:xfrm>
        </p:spPr>
        <p:txBody>
          <a:bodyPr/>
          <a:lstStyle/>
          <a:p>
            <a:r>
              <a:rPr lang="ru-RU" dirty="0"/>
              <a:t>Сокращение выбросов парниковых </a:t>
            </a:r>
            <a:r>
              <a:rPr lang="ru-RU" dirty="0" smtClean="0"/>
              <a:t>газов;</a:t>
            </a:r>
          </a:p>
          <a:p>
            <a:r>
              <a:rPr lang="ru-RU" dirty="0" smtClean="0"/>
              <a:t>Рациональное использование энергоресурсов;</a:t>
            </a:r>
          </a:p>
          <a:p>
            <a:r>
              <a:rPr lang="ru-RU" dirty="0" smtClean="0"/>
              <a:t>Сокращение вырубки лесов;</a:t>
            </a:r>
          </a:p>
          <a:p>
            <a:r>
              <a:rPr lang="ru-RU" dirty="0" smtClean="0"/>
              <a:t>Экономия воды;</a:t>
            </a:r>
          </a:p>
          <a:p>
            <a:r>
              <a:rPr lang="ru-RU" dirty="0" smtClean="0"/>
              <a:t>Утилизация бытовых отходов.</a:t>
            </a:r>
          </a:p>
          <a:p>
            <a:pPr marL="0" indent="0">
              <a:buNone/>
            </a:pPr>
            <a:endParaRPr lang="ru-RU" dirty="0" smtClean="0"/>
          </a:p>
          <a:p>
            <a:endParaRPr lang="ru-RU" dirty="0"/>
          </a:p>
        </p:txBody>
      </p:sp>
      <p:sp>
        <p:nvSpPr>
          <p:cNvPr id="3" name="Заголовок 2"/>
          <p:cNvSpPr>
            <a:spLocks noGrp="1"/>
          </p:cNvSpPr>
          <p:nvPr>
            <p:ph type="title"/>
          </p:nvPr>
        </p:nvSpPr>
        <p:spPr>
          <a:xfrm>
            <a:off x="0" y="0"/>
            <a:ext cx="9144000" cy="1700808"/>
          </a:xfrm>
        </p:spPr>
        <p:txBody>
          <a:bodyPr/>
          <a:lstStyle/>
          <a:p>
            <a:r>
              <a:rPr lang="ru-RU" dirty="0" smtClean="0">
                <a:effectLst>
                  <a:outerShdw blurRad="60007" dist="310007" dir="7680000" sy="30000" kx="1300200" algn="ctr" rotWithShape="0">
                    <a:prstClr val="black">
                      <a:alpha val="32000"/>
                    </a:prstClr>
                  </a:outerShdw>
                </a:effectLst>
              </a:rPr>
              <a:t>Борьба с глобальным потеплением</a:t>
            </a:r>
            <a:endParaRPr lang="ru-RU" dirty="0">
              <a:effectLst>
                <a:outerShdw blurRad="60007" dist="310007" dir="7680000" sy="30000" kx="1300200" algn="ctr" rotWithShape="0">
                  <a:prstClr val="black">
                    <a:alpha val="32000"/>
                  </a:prstClr>
                </a:outerShdw>
              </a:effectLst>
            </a:endParaRPr>
          </a:p>
        </p:txBody>
      </p:sp>
      <p:pic>
        <p:nvPicPr>
          <p:cNvPr id="8194" name="Picture 2" descr="D:\Файлы из сети\smog-pic452-452x452-62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3645024"/>
            <a:ext cx="4633429" cy="3133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042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3999" cy="4609653"/>
          </a:xfrm>
        </p:spPr>
        <p:txBody>
          <a:bodyPr>
            <a:normAutofit fontScale="92500"/>
          </a:bodyPr>
          <a:lstStyle/>
          <a:p>
            <a:pPr algn="just"/>
            <a:r>
              <a:rPr lang="ru-RU" dirty="0"/>
              <a:t>Ближайшие десятилетия, по-видимому, сохранится общая тенденция потепления климата, которое в последнее десятилетие составило примерно 0,2 градуса за десятилетие. А вообще за последние 100 лет средняя глобальная температура повысилась на 0,74 градуса. Это достаточно большая величина. При этом можно говорить о том, что потепление ускоряется, и к концу XXI века, в зависимости от сценариев развития человечества, от того, как человечество будет развиваться экономически, демографически и так далее, существует некий разброс оценок </a:t>
            </a:r>
            <a:r>
              <a:rPr lang="ru-RU" dirty="0" smtClean="0"/>
              <a:t>– от </a:t>
            </a:r>
            <a:r>
              <a:rPr lang="ru-RU" dirty="0"/>
              <a:t>сравнительно небольшого 1,8 градуса Цельсия, это такой мягкий сценарий развития человечества, до в среднем 4,6 градуса, это уже очень серьезно. Цифра 4,6 </a:t>
            </a:r>
            <a:r>
              <a:rPr lang="ru-RU" dirty="0" smtClean="0"/>
              <a:t>– это </a:t>
            </a:r>
            <a:r>
              <a:rPr lang="ru-RU" dirty="0"/>
              <a:t>верхняя граница разброса, это уж совсем пессимистический прогноз, ну и соответственно чрезвычайно опасная ситуация.</a:t>
            </a:r>
          </a:p>
        </p:txBody>
      </p:sp>
      <p:sp>
        <p:nvSpPr>
          <p:cNvPr id="3" name="Заголовок 2"/>
          <p:cNvSpPr>
            <a:spLocks noGrp="1"/>
          </p:cNvSpPr>
          <p:nvPr>
            <p:ph type="title"/>
          </p:nvPr>
        </p:nvSpPr>
        <p:spPr/>
        <p:txBody>
          <a:bodyPr/>
          <a:lstStyle/>
          <a:p>
            <a:r>
              <a:rPr lang="ru-RU" dirty="0" smtClean="0">
                <a:effectLst>
                  <a:outerShdw blurRad="60007" dist="310007" dir="7680000" sy="30000" kx="1300200" algn="ctr" rotWithShape="0">
                    <a:prstClr val="black">
                      <a:alpha val="32000"/>
                    </a:prstClr>
                  </a:outerShdw>
                </a:effectLst>
              </a:rPr>
              <a:t>Прогноз</a:t>
            </a:r>
            <a:endParaRPr lang="ru-RU"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43941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150891"/>
            <a:ext cx="9143999" cy="2260773"/>
          </a:xfrm>
        </p:spPr>
        <p:txBody>
          <a:bodyPr>
            <a:normAutofit fontScale="77500" lnSpcReduction="20000"/>
          </a:bodyPr>
          <a:lstStyle/>
          <a:p>
            <a:pPr algn="just"/>
            <a:r>
              <a:rPr lang="ru-RU" dirty="0"/>
              <a:t>Важно понимать, что парниковый эффект на Земле был всегда. Без парникового эффекта, обусловленного наличием углекислого газа в атмосфере, океаны давно бы замерзли, и высшие формы жизни не появились бы. Сегодня ученые сходятся во мнении, что мы ответственны за повышение естественного парникового эффекта на несколько градусов. Деятельность человека столь грандиозна по размаху, что уже приобрела глобальный </a:t>
            </a:r>
            <a:r>
              <a:rPr lang="ru-RU" dirty="0" err="1"/>
              <a:t>природообразующий</a:t>
            </a:r>
            <a:r>
              <a:rPr lang="ru-RU" dirty="0"/>
              <a:t> масштаб. Действия, по мнению исследователей климата, должны выражаться в ограничении выбросов углекислого газа. В противном случае, Землю ждет затопление прибрежных городов и исчезновение половины биологических видов</a:t>
            </a:r>
            <a:r>
              <a:rPr lang="ru-RU" dirty="0" smtClean="0"/>
              <a:t>. </a:t>
            </a:r>
            <a:endParaRPr lang="ru-RU" dirty="0"/>
          </a:p>
        </p:txBody>
      </p:sp>
      <p:sp>
        <p:nvSpPr>
          <p:cNvPr id="3" name="Заголовок 2"/>
          <p:cNvSpPr>
            <a:spLocks noGrp="1"/>
          </p:cNvSpPr>
          <p:nvPr>
            <p:ph type="title"/>
          </p:nvPr>
        </p:nvSpPr>
        <p:spPr/>
        <p:txBody>
          <a:bodyPr/>
          <a:lstStyle/>
          <a:p>
            <a:r>
              <a:rPr lang="ru-RU" dirty="0" smtClean="0">
                <a:effectLst>
                  <a:outerShdw blurRad="60007" dist="310007" dir="7680000" sy="30000" kx="1300200" algn="ctr" rotWithShape="0">
                    <a:prstClr val="black">
                      <a:alpha val="32000"/>
                    </a:prstClr>
                  </a:outerShdw>
                </a:effectLst>
              </a:rPr>
              <a:t>Вывод</a:t>
            </a:r>
            <a:endParaRPr lang="ru-RU" dirty="0">
              <a:effectLst>
                <a:outerShdw blurRad="60007" dist="310007" dir="7680000" sy="30000" kx="1300200" algn="ctr" rotWithShape="0">
                  <a:prstClr val="black">
                    <a:alpha val="32000"/>
                  </a:prstClr>
                </a:outerShdw>
              </a:effectLst>
            </a:endParaRPr>
          </a:p>
        </p:txBody>
      </p:sp>
      <p:pic>
        <p:nvPicPr>
          <p:cNvPr id="9218" name="Picture 2" descr="D:\Файлы из сети\040442645daf187e983daf91704cc7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391671"/>
            <a:ext cx="3171825" cy="2381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013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496" y="3356992"/>
            <a:ext cx="9144000" cy="1054250"/>
          </a:xfrm>
        </p:spPr>
        <p:txBody>
          <a:bodyPr/>
          <a:lstStyle/>
          <a:p>
            <a:r>
              <a:rPr lang="ru-RU" sz="6000" dirty="0" smtClean="0">
                <a:effectLst>
                  <a:outerShdw blurRad="60007" dist="310007" dir="7680000" sy="30000" kx="1300200" algn="ctr" rotWithShape="0">
                    <a:prstClr val="black">
                      <a:alpha val="32000"/>
                    </a:prstClr>
                  </a:outerShdw>
                </a:effectLst>
              </a:rPr>
              <a:t>Благодарю за внимание!</a:t>
            </a:r>
            <a:endParaRPr lang="ru-RU" sz="60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6660050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3999" cy="1324669"/>
          </a:xfrm>
        </p:spPr>
        <p:txBody>
          <a:bodyPr>
            <a:noAutofit/>
          </a:bodyPr>
          <a:lstStyle/>
          <a:p>
            <a:pPr indent="450000" algn="just"/>
            <a:r>
              <a:rPr lang="ru-RU" sz="2800" u="sng" dirty="0" smtClean="0"/>
              <a:t>Глобальное потепление</a:t>
            </a:r>
            <a:r>
              <a:rPr lang="ru-RU" sz="2800" dirty="0" smtClean="0"/>
              <a:t> – процесс </a:t>
            </a:r>
            <a:r>
              <a:rPr lang="ru-RU" sz="2800" dirty="0"/>
              <a:t>постепенного увеличения среднегодовой температуры атмосферы Земли и Мирового </a:t>
            </a:r>
            <a:r>
              <a:rPr lang="ru-RU" sz="2800" dirty="0" smtClean="0"/>
              <a:t>океана.</a:t>
            </a:r>
            <a:endParaRPr lang="ru-RU" sz="2800" dirty="0"/>
          </a:p>
        </p:txBody>
      </p:sp>
      <p:sp>
        <p:nvSpPr>
          <p:cNvPr id="3" name="Заголовок 2"/>
          <p:cNvSpPr>
            <a:spLocks noGrp="1"/>
          </p:cNvSpPr>
          <p:nvPr>
            <p:ph type="title"/>
          </p:nvPr>
        </p:nvSpPr>
        <p:spPr>
          <a:xfrm>
            <a:off x="899592" y="764704"/>
            <a:ext cx="7308304" cy="764704"/>
          </a:xfrm>
        </p:spPr>
        <p:txBody>
          <a:bodyPr/>
          <a:lstStyle/>
          <a:p>
            <a:r>
              <a:rPr lang="ru-RU" dirty="0" smtClean="0">
                <a:effectLst>
                  <a:outerShdw blurRad="60007" dist="310007" dir="7680000" sy="30000" kx="1300200" algn="ctr" rotWithShape="0">
                    <a:prstClr val="black">
                      <a:alpha val="32000"/>
                    </a:prstClr>
                  </a:outerShdw>
                </a:effectLst>
              </a:rPr>
              <a:t>Глобальное потепление</a:t>
            </a:r>
            <a:endParaRPr lang="ru-RU" dirty="0">
              <a:effectLst>
                <a:outerShdw blurRad="60007" dist="310007" dir="7680000" sy="30000" kx="1300200" algn="ctr" rotWithShape="0">
                  <a:prstClr val="black">
                    <a:alpha val="32000"/>
                  </a:prstClr>
                </a:outerShdw>
              </a:effectLst>
            </a:endParaRPr>
          </a:p>
        </p:txBody>
      </p:sp>
      <p:pic>
        <p:nvPicPr>
          <p:cNvPr id="1026" name="Picture 2" descr="D:\Файлы из сети\048afd51b6d41923906eeb1df6ca3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86905">
            <a:off x="785333" y="3867052"/>
            <a:ext cx="3450196" cy="2585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D:\Файлы из сети\65233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4895">
            <a:off x="5456531" y="3856707"/>
            <a:ext cx="3240021" cy="26063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52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arn(inVertical)">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44624"/>
            <a:ext cx="9144000" cy="1556792"/>
          </a:xfrm>
        </p:spPr>
        <p:txBody>
          <a:bodyPr/>
          <a:lstStyle/>
          <a:p>
            <a:r>
              <a:rPr lang="ru-RU" dirty="0" smtClean="0">
                <a:effectLst>
                  <a:outerShdw blurRad="60007" dist="310007" dir="7680000" sy="30000" kx="1300200" algn="ctr" rotWithShape="0">
                    <a:prstClr val="black">
                      <a:alpha val="32000"/>
                    </a:prstClr>
                  </a:outerShdw>
                </a:effectLst>
              </a:rPr>
              <a:t>Карта глобального потепления Земли</a:t>
            </a:r>
            <a:endParaRPr lang="ru-RU" dirty="0">
              <a:effectLst>
                <a:outerShdw blurRad="60007" dist="310007" dir="7680000" sy="30000" kx="1300200" algn="ctr" rotWithShape="0">
                  <a:prstClr val="black">
                    <a:alpha val="32000"/>
                  </a:prstClr>
                </a:outerShdw>
              </a:effectLst>
            </a:endParaRPr>
          </a:p>
        </p:txBody>
      </p:sp>
      <p:pic>
        <p:nvPicPr>
          <p:cNvPr id="2050" name="Picture 2" descr="D:\Файлы из сети\karta_globaljnogo_poteplenia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2" y="2782176"/>
            <a:ext cx="8940704" cy="3009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00938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916832"/>
          </a:xfrm>
        </p:spPr>
        <p:txBody>
          <a:bodyPr/>
          <a:lstStyle/>
          <a:p>
            <a:r>
              <a:rPr lang="ru-RU" sz="4400" dirty="0" smtClean="0">
                <a:effectLst>
                  <a:outerShdw blurRad="60007" dist="310007" dir="7680000" sy="30000" kx="1300200" algn="ctr" rotWithShape="0">
                    <a:prstClr val="black">
                      <a:alpha val="32000"/>
                    </a:prstClr>
                  </a:outerShdw>
                </a:effectLst>
              </a:rPr>
              <a:t>Карта территорий, уходящих под воду при подъеме уровня океана</a:t>
            </a:r>
            <a:endParaRPr lang="ru-RU" sz="4400" dirty="0">
              <a:effectLst>
                <a:outerShdw blurRad="60007" dist="310007" dir="7680000" sy="30000" kx="1300200" algn="ctr" rotWithShape="0">
                  <a:prstClr val="black">
                    <a:alpha val="32000"/>
                  </a:prstClr>
                </a:outerShdw>
              </a:effectLst>
            </a:endParaRPr>
          </a:p>
        </p:txBody>
      </p:sp>
      <p:pic>
        <p:nvPicPr>
          <p:cNvPr id="3074" name="Picture 2" descr="D:\Файлы из сети\kar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204864"/>
            <a:ext cx="5533265" cy="45365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72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772816"/>
          </a:xfrm>
        </p:spPr>
        <p:txBody>
          <a:bodyPr/>
          <a:lstStyle/>
          <a:p>
            <a:r>
              <a:rPr lang="ru-RU" sz="4400" dirty="0" smtClean="0">
                <a:effectLst>
                  <a:outerShdw blurRad="60007" dist="310007" dir="7680000" sy="30000" kx="1300200" algn="ctr" rotWithShape="0">
                    <a:prstClr val="black">
                      <a:alpha val="32000"/>
                    </a:prstClr>
                  </a:outerShdw>
                </a:effectLst>
              </a:rPr>
              <a:t>Динамика глобального потепления, зафиксированная метеостанциями</a:t>
            </a:r>
            <a:endParaRPr lang="ru-RU" sz="4400" dirty="0">
              <a:effectLst>
                <a:outerShdw blurRad="60007" dist="310007" dir="7680000" sy="30000" kx="1300200" algn="ctr" rotWithShape="0">
                  <a:prstClr val="black">
                    <a:alpha val="32000"/>
                  </a:prstClr>
                </a:outerShdw>
              </a:effectLst>
            </a:endParaRPr>
          </a:p>
        </p:txBody>
      </p:sp>
      <p:pic>
        <p:nvPicPr>
          <p:cNvPr id="5123" name="Picture 3" descr="D:\Файлы из сети\graf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7875240" cy="4567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023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ircle(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3999" cy="1900733"/>
          </a:xfrm>
        </p:spPr>
        <p:txBody>
          <a:bodyPr/>
          <a:lstStyle/>
          <a:p>
            <a:r>
              <a:rPr lang="ru-RU" dirty="0" smtClean="0"/>
              <a:t>Таяние ледников;</a:t>
            </a:r>
          </a:p>
          <a:p>
            <a:r>
              <a:rPr lang="ru-RU" dirty="0" smtClean="0"/>
              <a:t>Повышение уровня мирового океана;</a:t>
            </a:r>
          </a:p>
          <a:p>
            <a:r>
              <a:rPr lang="ru-RU" dirty="0" smtClean="0"/>
              <a:t>Повышение и падение урожая в разных частях света;</a:t>
            </a:r>
          </a:p>
          <a:p>
            <a:r>
              <a:rPr lang="ru-RU" dirty="0" smtClean="0"/>
              <a:t>Угроза животному миру.</a:t>
            </a:r>
            <a:endParaRPr lang="ru-RU" dirty="0"/>
          </a:p>
        </p:txBody>
      </p:sp>
      <p:sp>
        <p:nvSpPr>
          <p:cNvPr id="3" name="Заголовок 2"/>
          <p:cNvSpPr>
            <a:spLocks noGrp="1"/>
          </p:cNvSpPr>
          <p:nvPr>
            <p:ph type="title"/>
          </p:nvPr>
        </p:nvSpPr>
        <p:spPr>
          <a:xfrm>
            <a:off x="0" y="188640"/>
            <a:ext cx="9144000" cy="1296144"/>
          </a:xfrm>
        </p:spPr>
        <p:txBody>
          <a:bodyPr/>
          <a:lstStyle/>
          <a:p>
            <a:r>
              <a:rPr lang="ru-RU" dirty="0" smtClean="0">
                <a:effectLst>
                  <a:outerShdw blurRad="60007" dist="310007" dir="7680000" sy="30000" kx="1300200" algn="ctr" rotWithShape="0">
                    <a:prstClr val="black">
                      <a:alpha val="32000"/>
                    </a:prstClr>
                  </a:outerShdw>
                </a:effectLst>
              </a:rPr>
              <a:t>Проблемы глобального потепления</a:t>
            </a:r>
            <a:endParaRPr lang="ru-RU" dirty="0">
              <a:effectLst>
                <a:outerShdw blurRad="60007" dist="310007" dir="7680000" sy="30000" kx="1300200" algn="ctr" rotWithShape="0">
                  <a:prstClr val="black">
                    <a:alpha val="32000"/>
                  </a:prstClr>
                </a:outerShdw>
              </a:effectLst>
            </a:endParaRPr>
          </a:p>
        </p:txBody>
      </p:sp>
      <p:pic>
        <p:nvPicPr>
          <p:cNvPr id="4098" name="Picture 2" descr="D:\Файлы из сети\-6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92013"/>
            <a:ext cx="5648307"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24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4000" cy="4609653"/>
          </a:xfrm>
        </p:spPr>
        <p:txBody>
          <a:bodyPr>
            <a:normAutofit fontScale="92500" lnSpcReduction="20000"/>
          </a:bodyPr>
          <a:lstStyle/>
          <a:p>
            <a:pPr algn="just"/>
            <a:r>
              <a:rPr lang="ru-RU" dirty="0" smtClean="0"/>
              <a:t>За </a:t>
            </a:r>
            <a:r>
              <a:rPr lang="ru-RU" dirty="0"/>
              <a:t>последние полвека температура на юго-западе Антарктики, на Антарктическом полуострове, возросла на 2,5 °C. В 2002 году от шельфового ледника Ларсена площадью 3250 км² и толщиной свыше 200 метров, расположенного на Антарктическом полуострове, откололся айсберг площадью свыше 2500 км². Весь процесс разрушения занял всего 35 дней. До этого ледник оставался стабильным в течение 10 тысяч лет, с конца последнего ледникового периода. Таяние шельфового ледника привело к выбросу большого количества айсбергов (свыше тысячи) в море </a:t>
            </a:r>
            <a:r>
              <a:rPr lang="ru-RU" dirty="0" smtClean="0"/>
              <a:t>Уэдделла;</a:t>
            </a:r>
            <a:endParaRPr lang="ru-RU" dirty="0"/>
          </a:p>
          <a:p>
            <a:pPr algn="just"/>
            <a:r>
              <a:rPr lang="ru-RU" dirty="0"/>
              <a:t>Масса льдов Антарктики уменьшается с ускоряющимся </a:t>
            </a:r>
            <a:r>
              <a:rPr lang="ru-RU" dirty="0" smtClean="0"/>
              <a:t>темпом. Тем </a:t>
            </a:r>
            <a:r>
              <a:rPr lang="ru-RU" dirty="0"/>
              <a:t>не менее, площадь оледенения Антарктики </a:t>
            </a:r>
            <a:r>
              <a:rPr lang="ru-RU" dirty="0" smtClean="0"/>
              <a:t>растёт;</a:t>
            </a:r>
            <a:endParaRPr lang="ru-RU" dirty="0"/>
          </a:p>
          <a:p>
            <a:pPr algn="just"/>
            <a:r>
              <a:rPr lang="ru-RU" dirty="0"/>
              <a:t>Отмечено ускорение процесса деградации вечной </a:t>
            </a:r>
            <a:r>
              <a:rPr lang="ru-RU" dirty="0" smtClean="0"/>
              <a:t>мерзлоты;</a:t>
            </a:r>
            <a:endParaRPr lang="ru-RU" dirty="0"/>
          </a:p>
          <a:p>
            <a:pPr algn="just"/>
            <a:r>
              <a:rPr lang="ru-RU" dirty="0"/>
              <a:t>С начала 1970-х годов температура </a:t>
            </a:r>
            <a:r>
              <a:rPr lang="ru-RU" dirty="0" err="1"/>
              <a:t>многолетнемёрзлых</a:t>
            </a:r>
            <a:r>
              <a:rPr lang="ru-RU" dirty="0"/>
              <a:t> грунтов в Западной Сибири повысилась на 1,0 °C, в центральной Якутии </a:t>
            </a:r>
            <a:r>
              <a:rPr lang="ru-RU" dirty="0" smtClean="0"/>
              <a:t>– на 1–1,5 </a:t>
            </a:r>
            <a:r>
              <a:rPr lang="ru-RU" dirty="0"/>
              <a:t>°C. На севере Аляски с середины 1980-х годов температура верхнего слоя мёрзлых пород увеличилась на 3 °</a:t>
            </a:r>
            <a:r>
              <a:rPr lang="ru-RU" dirty="0" smtClean="0"/>
              <a:t>C.</a:t>
            </a:r>
            <a:endParaRPr lang="ru-RU" dirty="0"/>
          </a:p>
        </p:txBody>
      </p:sp>
      <p:sp>
        <p:nvSpPr>
          <p:cNvPr id="3" name="Заголовок 2"/>
          <p:cNvSpPr>
            <a:spLocks noGrp="1"/>
          </p:cNvSpPr>
          <p:nvPr>
            <p:ph type="title"/>
          </p:nvPr>
        </p:nvSpPr>
        <p:spPr>
          <a:xfrm>
            <a:off x="35496" y="548680"/>
            <a:ext cx="9144000" cy="1054250"/>
          </a:xfrm>
        </p:spPr>
        <p:txBody>
          <a:bodyPr/>
          <a:lstStyle/>
          <a:p>
            <a:r>
              <a:rPr lang="ru-RU" dirty="0" smtClean="0">
                <a:effectLst>
                  <a:outerShdw blurRad="60007" dist="310007" dir="7680000" sy="30000" kx="1300200" algn="ctr" rotWithShape="0">
                    <a:prstClr val="black">
                      <a:alpha val="32000"/>
                    </a:prstClr>
                  </a:outerShdw>
                </a:effectLst>
              </a:rPr>
              <a:t>Факты и цифры</a:t>
            </a:r>
            <a:endParaRPr lang="ru-RU"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91891838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624406"/>
          </a:xfrm>
        </p:spPr>
        <p:txBody>
          <a:bodyPr/>
          <a:lstStyle/>
          <a:p>
            <a:r>
              <a:rPr lang="ru-RU" dirty="0" smtClean="0">
                <a:effectLst>
                  <a:outerShdw blurRad="60007" dist="310007" dir="7680000" sy="30000" kx="1300200" algn="ctr" rotWithShape="0">
                    <a:prstClr val="black">
                      <a:alpha val="32000"/>
                    </a:prstClr>
                  </a:outerShdw>
                </a:effectLst>
              </a:rPr>
              <a:t>Глобальное потепление на Земле – это очевидный факт</a:t>
            </a:r>
            <a:endParaRPr lang="ru-RU" dirty="0">
              <a:effectLst>
                <a:outerShdw blurRad="60007" dist="310007" dir="7680000" sy="30000" kx="1300200" algn="ctr" rotWithShape="0">
                  <a:prstClr val="black">
                    <a:alpha val="32000"/>
                  </a:prstClr>
                </a:outerShdw>
              </a:effectLst>
            </a:endParaRPr>
          </a:p>
        </p:txBody>
      </p:sp>
      <p:pic>
        <p:nvPicPr>
          <p:cNvPr id="6147" name="Picture 3" descr="D:\Файлы из сети\2007_Arctic_Sea_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80645"/>
            <a:ext cx="4896545" cy="3992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D:\Файлы из сети\2759544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2"/>
            <a:ext cx="3820166" cy="45441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927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heel(1)">
                                      <p:cBhvr>
                                        <p:cTn id="13"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132857"/>
            <a:ext cx="9144000" cy="2232248"/>
          </a:xfrm>
        </p:spPr>
        <p:txBody>
          <a:bodyPr/>
          <a:lstStyle/>
          <a:p>
            <a:r>
              <a:rPr lang="ru-RU" dirty="0" smtClean="0"/>
              <a:t>Антропогенный </a:t>
            </a:r>
            <a:r>
              <a:rPr lang="ru-RU" dirty="0"/>
              <a:t>парниковый </a:t>
            </a:r>
            <a:r>
              <a:rPr lang="ru-RU" dirty="0" smtClean="0"/>
              <a:t>эффект;</a:t>
            </a:r>
            <a:endParaRPr lang="ru-RU" dirty="0"/>
          </a:p>
          <a:p>
            <a:r>
              <a:rPr lang="ru-RU" dirty="0" smtClean="0"/>
              <a:t>Изменение орбиты Земли;</a:t>
            </a:r>
          </a:p>
          <a:p>
            <a:r>
              <a:rPr lang="ru-RU" dirty="0"/>
              <a:t>Изменение солнечной </a:t>
            </a:r>
            <a:r>
              <a:rPr lang="ru-RU" dirty="0" smtClean="0"/>
              <a:t>активности;</a:t>
            </a:r>
          </a:p>
          <a:p>
            <a:r>
              <a:rPr lang="ru-RU" dirty="0" smtClean="0"/>
              <a:t>Вырубка лесов;</a:t>
            </a:r>
          </a:p>
          <a:p>
            <a:r>
              <a:rPr lang="ru-RU" dirty="0" smtClean="0"/>
              <a:t>Вулканические выбросы.</a:t>
            </a:r>
            <a:endParaRPr lang="ru-RU" dirty="0"/>
          </a:p>
        </p:txBody>
      </p:sp>
      <p:sp>
        <p:nvSpPr>
          <p:cNvPr id="3" name="Заголовок 2"/>
          <p:cNvSpPr>
            <a:spLocks noGrp="1"/>
          </p:cNvSpPr>
          <p:nvPr>
            <p:ph type="title"/>
          </p:nvPr>
        </p:nvSpPr>
        <p:spPr>
          <a:xfrm>
            <a:off x="0" y="14184"/>
            <a:ext cx="9144000" cy="1686624"/>
          </a:xfrm>
        </p:spPr>
        <p:txBody>
          <a:bodyPr/>
          <a:lstStyle/>
          <a:p>
            <a:r>
              <a:rPr lang="ru-RU" dirty="0" smtClean="0">
                <a:effectLst>
                  <a:outerShdw blurRad="60007" dist="310007" dir="7680000" sy="30000" kx="1300200" algn="ctr" rotWithShape="0">
                    <a:prstClr val="black">
                      <a:alpha val="32000"/>
                    </a:prstClr>
                  </a:outerShdw>
                </a:effectLst>
              </a:rPr>
              <a:t>Причины глобального потепления</a:t>
            </a:r>
            <a:endParaRPr lang="ru-RU" dirty="0">
              <a:effectLst>
                <a:outerShdw blurRad="60007" dist="310007" dir="7680000" sy="30000" kx="1300200" algn="ctr" rotWithShape="0">
                  <a:prstClr val="black">
                    <a:alpha val="32000"/>
                  </a:prstClr>
                </a:outerShdw>
              </a:effectLst>
            </a:endParaRPr>
          </a:p>
        </p:txBody>
      </p:sp>
      <p:pic>
        <p:nvPicPr>
          <p:cNvPr id="7170" name="Picture 2" descr="D:\Файлы из сети\7691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420" y="3429000"/>
            <a:ext cx="4176463"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592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4F4F4"/>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80663D-A61E-4AA2-8A36-C9B34D2C0D6F}"/>
</file>

<file path=customXml/itemProps2.xml><?xml version="1.0" encoding="utf-8"?>
<ds:datastoreItem xmlns:ds="http://schemas.openxmlformats.org/officeDocument/2006/customXml" ds:itemID="{31B61033-D03C-4F23-9A1B-6809ACA7C643}"/>
</file>

<file path=customXml/itemProps3.xml><?xml version="1.0" encoding="utf-8"?>
<ds:datastoreItem xmlns:ds="http://schemas.openxmlformats.org/officeDocument/2006/customXml" ds:itemID="{2A18A9D4-0AEA-4F96-A895-7CAADB2619D8}"/>
</file>

<file path=docProps/app.xml><?xml version="1.0" encoding="utf-8"?>
<Properties xmlns="http://schemas.openxmlformats.org/officeDocument/2006/extended-properties" xmlns:vt="http://schemas.openxmlformats.org/officeDocument/2006/docPropsVTypes">
  <Template>Hardcover</Template>
  <TotalTime>153</TotalTime>
  <Words>538</Words>
  <Application>Microsoft Office PowerPoint</Application>
  <PresentationFormat>Экран (4:3)</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Твердый переплет</vt:lpstr>
      <vt:lpstr>МИНИСТЕРСТВО ОБРАЗОВАНИЯ РЕСПУБЛИКИ БЕЛАРУСЬ</vt:lpstr>
      <vt:lpstr>Глобальное потепление</vt:lpstr>
      <vt:lpstr>Карта глобального потепления Земли</vt:lpstr>
      <vt:lpstr>Карта территорий, уходящих под воду при подъеме уровня океана</vt:lpstr>
      <vt:lpstr>Динамика глобального потепления, зафиксированная метеостанциями</vt:lpstr>
      <vt:lpstr>Проблемы глобального потепления</vt:lpstr>
      <vt:lpstr>Факты и цифры</vt:lpstr>
      <vt:lpstr>Глобальное потепление на Земле – это очевидный факт</vt:lpstr>
      <vt:lpstr>Причины глобального потепления</vt:lpstr>
      <vt:lpstr>Борьба с глобальным потеплением</vt:lpstr>
      <vt:lpstr>Прогноз</vt:lpstr>
      <vt:lpstr>Вывод</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РЕСПУБЛИКИ БЕЛАРУСЬ</dc:title>
  <dc:creator>ЦИФРА</dc:creator>
  <cp:lastModifiedBy>Admin</cp:lastModifiedBy>
  <cp:revision>17</cp:revision>
  <dcterms:created xsi:type="dcterms:W3CDTF">2013-11-10T13:59:18Z</dcterms:created>
  <dcterms:modified xsi:type="dcterms:W3CDTF">2013-12-06T12:31:38Z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