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7" r:id="rId3"/>
    <p:sldId id="258" r:id="rId4"/>
    <p:sldId id="259" r:id="rId5"/>
    <p:sldId id="260" r:id="rId6"/>
    <p:sldId id="262" r:id="rId7"/>
    <p:sldId id="263" r:id="rId8"/>
    <p:sldId id="266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F86D3-A56F-4412-98AA-D3F91C17373A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BCE7A-FF8D-496B-8478-1387FFA92D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B4300-ACB2-487F-A299-8F7AE07A9E78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9337D-A6C5-4C93-A30B-80EED34EF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C1D7C-5BC3-432B-BB6C-FB370A9C3B3F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969E4-76E6-4970-ABC1-8EF5DD89E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A3449-B5D6-4C1B-90F1-ED9C9031B4BF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82DC0-2312-4280-A70E-EB96F48D4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99562-7750-4B62-8747-F10369477127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7D12F-F629-4CDD-A82A-3EB1E4F40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9F334-B014-46EF-8A59-E06F082A1331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EE675-0799-4909-95A4-E35B1A7B4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190F-5331-485F-A6E8-BA7628AE53AC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713D1-BDD0-472E-BF3A-F57B3D881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3C985-20A1-4437-BFCF-0B73AA766A3D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2EC0C-EFEC-4D8D-883E-CAF1F6183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38D6F-1AD1-48CB-9A74-0BFAE717D70E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FDA7F-1B20-464B-965C-7232F48F6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7D364-F6EF-4DE2-A337-15F1764DE0FC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17D79-5000-4EDD-9C6C-5A0128126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A284A-F6D0-4FF5-B480-2BF151C51B21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2A5AF-C283-4E4D-B35B-15E0E9A08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653608-47D7-4BBF-93EA-612D70ACCDDA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501F4F-808A-4BA4-9FAB-CD5FFD8F5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4" r:id="rId2"/>
    <p:sldLayoutId id="2147483793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4" r:id="rId9"/>
    <p:sldLayoutId id="2147483790" r:id="rId10"/>
    <p:sldLayoutId id="21474837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Микоплазмы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4075" y="4868863"/>
            <a:ext cx="6400800" cy="623887"/>
          </a:xfrm>
        </p:spPr>
        <p:txBody>
          <a:bodyPr/>
          <a:lstStyle/>
          <a:p>
            <a:pPr marR="0"/>
            <a:r>
              <a:rPr lang="ru-RU" sz="2000" smtClean="0"/>
              <a:t>Выполнила студентка группы Би-31 (б) Денисова К. С.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260350"/>
            <a:ext cx="7853362" cy="6192838"/>
          </a:xfrm>
        </p:spPr>
        <p:txBody>
          <a:bodyPr>
            <a:normAutofit/>
          </a:bodyPr>
          <a:lstStyle/>
          <a:p>
            <a:pPr marL="457200" marR="0" indent="-457200" algn="just">
              <a:buFont typeface="Arial" charset="0"/>
              <a:buChar char="•"/>
            </a:pPr>
            <a:r>
              <a:rPr lang="ru-RU" sz="2400" smtClean="0">
                <a:latin typeface="Calibri" pitchFamily="34" charset="0"/>
              </a:rPr>
              <a:t>В третье семейство </a:t>
            </a:r>
            <a:r>
              <a:rPr lang="ru-RU" sz="2400" i="1" smtClean="0">
                <a:latin typeface="Calibri" pitchFamily="34" charset="0"/>
              </a:rPr>
              <a:t>Spiroplasmataceae</a:t>
            </a:r>
            <a:r>
              <a:rPr lang="ru-RU" sz="2400" smtClean="0">
                <a:latin typeface="Calibri" pitchFamily="34" charset="0"/>
              </a:rPr>
              <a:t> включены бактерии рода </a:t>
            </a:r>
            <a:r>
              <a:rPr lang="ru-RU" sz="2400" i="1" smtClean="0">
                <a:latin typeface="Calibri" pitchFamily="34" charset="0"/>
              </a:rPr>
              <a:t>Spiroplasma</a:t>
            </a:r>
            <a:r>
              <a:rPr lang="ru-RU" sz="2400" smtClean="0">
                <a:latin typeface="Calibri" pitchFamily="34" charset="0"/>
              </a:rPr>
              <a:t>. Отличительным признаком спироплазм является их своеобразная морфология: в стадии роста среди разнообразных форм преобладают спиралевидные нити. На первых этапах развития спироплазмы нуждаются в холестерине. На более поздних этапах развития у них индуцируется синтез каротиноидов, которые в мембранах спироплазм выполняют те же функции, что и холестерин. Спироплазмы являются внутриклеточными паразитами. Выделены из клещей, гемолимфы и кишечника насекомых, из сосудистой жидкости растений, с поверхности цветковых растений и т. д. Типовой вид данного рода – </a:t>
            </a:r>
            <a:r>
              <a:rPr lang="ru-RU" sz="2400" i="1" smtClean="0">
                <a:latin typeface="Calibri" pitchFamily="34" charset="0"/>
              </a:rPr>
              <a:t>Spiroplasma citr</a:t>
            </a:r>
            <a:r>
              <a:rPr lang="ru-RU" sz="2400" smtClean="0">
                <a:latin typeface="Calibri" pitchFamily="34" charset="0"/>
              </a:rPr>
              <a:t>i – патоген цитрусовых растений, хрена, редьки. </a:t>
            </a:r>
          </a:p>
          <a:p>
            <a:pPr marL="457200" marR="0" indent="-457200" algn="l"/>
            <a:endParaRPr lang="ru-RU" smtClean="0"/>
          </a:p>
          <a:p>
            <a:pPr marL="457200" marR="0" indent="-457200" algn="l"/>
            <a:endParaRPr lang="ru-RU" smtClean="0"/>
          </a:p>
          <a:p>
            <a:pPr marL="457200" marR="0" indent="-457200" algn="l"/>
            <a:endParaRPr lang="ru-RU" smtClean="0"/>
          </a:p>
          <a:p>
            <a:pPr marL="457200" marR="0" indent="-457200" algn="l"/>
            <a:endParaRPr lang="ru-RU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260350"/>
            <a:ext cx="7854950" cy="6121400"/>
          </a:xfrm>
        </p:spPr>
        <p:txBody>
          <a:bodyPr>
            <a:normAutofit/>
          </a:bodyPr>
          <a:lstStyle/>
          <a:p>
            <a:pPr marR="0" algn="l"/>
            <a:endParaRPr lang="ru-RU" smtClean="0"/>
          </a:p>
          <a:p>
            <a:pPr marR="0" algn="l"/>
            <a:endParaRPr lang="ru-RU" smtClean="0"/>
          </a:p>
          <a:p>
            <a:pPr marR="0" algn="l"/>
            <a:endParaRPr lang="ru-RU" smtClean="0"/>
          </a:p>
          <a:p>
            <a:pPr marR="0" algn="l"/>
            <a:endParaRPr lang="ru-RU" smtClean="0"/>
          </a:p>
          <a:p>
            <a:pPr marR="0" algn="l"/>
            <a:endParaRPr lang="ru-RU" smtClean="0"/>
          </a:p>
          <a:p>
            <a:pPr marR="0" algn="l"/>
            <a:endParaRPr lang="ru-RU" smtClean="0"/>
          </a:p>
          <a:p>
            <a:pPr marR="0" algn="l"/>
            <a:r>
              <a:rPr lang="ru-RU" smtClean="0"/>
              <a:t>                                                        </a:t>
            </a:r>
            <a:r>
              <a:rPr lang="ru-RU" sz="2000" b="1" i="1" smtClean="0">
                <a:latin typeface="Calibri" pitchFamily="34" charset="0"/>
              </a:rPr>
              <a:t>Spiroplasma</a:t>
            </a:r>
            <a:r>
              <a:rPr lang="en-US" sz="2000" b="1" i="1" smtClean="0">
                <a:latin typeface="Calibri" pitchFamily="34" charset="0"/>
              </a:rPr>
              <a:t> melliferum</a:t>
            </a:r>
            <a:endParaRPr lang="ru-RU" sz="2000" smtClean="0">
              <a:latin typeface="Calibri" pitchFamily="34" charset="0"/>
            </a:endParaRPr>
          </a:p>
          <a:p>
            <a:pPr marR="0" algn="l"/>
            <a:r>
              <a:rPr lang="ru-RU" sz="2000" b="1" smtClean="0">
                <a:latin typeface="Calibri" pitchFamily="34" charset="0"/>
              </a:rPr>
              <a:t>Представители рода </a:t>
            </a:r>
            <a:r>
              <a:rPr lang="ru-RU" sz="2000" b="1" i="1" smtClean="0">
                <a:latin typeface="Calibri" pitchFamily="34" charset="0"/>
              </a:rPr>
              <a:t>Spiroplasma         </a:t>
            </a:r>
            <a:endParaRPr lang="ru-RU" sz="2000" smtClean="0">
              <a:latin typeface="Calibri" pitchFamily="34" charset="0"/>
            </a:endParaRPr>
          </a:p>
          <a:p>
            <a:pPr marR="0" algn="l"/>
            <a:endParaRPr lang="ru-RU" smtClean="0"/>
          </a:p>
          <a:p>
            <a:pPr marR="0" algn="l"/>
            <a:endParaRPr lang="ru-RU" smtClean="0"/>
          </a:p>
          <a:p>
            <a:pPr marR="0" algn="l"/>
            <a:endParaRPr lang="ru-RU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3" y="333375"/>
            <a:ext cx="3311525" cy="3263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463" y="1009650"/>
            <a:ext cx="3595687" cy="1951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53265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/>
              <a:t>Микоплазмы – паразиты растений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836613"/>
            <a:ext cx="7854950" cy="5832475"/>
          </a:xfrm>
        </p:spPr>
        <p:txBody>
          <a:bodyPr>
            <a:normAutofit/>
          </a:bodyPr>
          <a:lstStyle/>
          <a:p>
            <a:pPr marR="0" algn="just">
              <a:lnSpc>
                <a:spcPct val="80000"/>
              </a:lnSpc>
            </a:pPr>
            <a:r>
              <a:rPr lang="ru-RU" sz="2400" smtClean="0">
                <a:latin typeface="Calibri" pitchFamily="34" charset="0"/>
              </a:rPr>
              <a:t>Микоплазмы как возбудители болезней растений были открыты в 1967г. японскими исследователями. В 60-х годах в результате исследования ультратонких срезов тканей растений было установлено, что возбудителями многих желтух растений, считавшихся ранее вирусными заболеваниями, являются бесстеночные прокариоты, размер клеток, которых составляет приблизительно 0,2-1,0 мкм. </a:t>
            </a:r>
          </a:p>
          <a:p>
            <a:pPr marR="0" algn="just">
              <a:lnSpc>
                <a:spcPct val="80000"/>
              </a:lnSpc>
            </a:pPr>
            <a:r>
              <a:rPr lang="ru-RU" sz="2400" smtClean="0">
                <a:latin typeface="Calibri" pitchFamily="34" charset="0"/>
              </a:rPr>
              <a:t>Фитопатогенные микоплазмы являются возбудителями более 300 различных заболеваний растений из 98 семейств. Клетки фитоплазм обнаруживают в проводящих сосудах флоэмы, жилках листьев, стеблях и деформированных цветках. Основные симптомы характерные для растений пораженных фитоплазмами: пролиферация (израстание цветков и побегов, т.е. появление вместо одного цветка, множества с искаженным развитием), вирисценция (изменение цвета листьев и цветков), филлодия (превращение отдельных частей цветка в листовые образования), увядание, пожелтение.</a:t>
            </a:r>
          </a:p>
          <a:p>
            <a:pPr marR="0" algn="l"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333375"/>
            <a:ext cx="7853362" cy="6408738"/>
          </a:xfrm>
        </p:spPr>
        <p:txBody>
          <a:bodyPr>
            <a:normAutofit/>
          </a:bodyPr>
          <a:lstStyle/>
          <a:p>
            <a:pPr marR="0" algn="just">
              <a:lnSpc>
                <a:spcPct val="80000"/>
              </a:lnSpc>
            </a:pPr>
            <a:r>
              <a:rPr lang="ru-RU" sz="2400" smtClean="0">
                <a:latin typeface="Calibri" pitchFamily="34" charset="0"/>
              </a:rPr>
              <a:t>Широко распространены микоплазмозы у </a:t>
            </a:r>
            <a:r>
              <a:rPr lang="ru-RU" sz="2400" i="1" smtClean="0">
                <a:latin typeface="Calibri" pitchFamily="34" charset="0"/>
              </a:rPr>
              <a:t>Злаковых</a:t>
            </a:r>
            <a:r>
              <a:rPr lang="ru-RU" sz="2400" smtClean="0">
                <a:latin typeface="Calibri" pitchFamily="34" charset="0"/>
              </a:rPr>
              <a:t> культур. Карликовость кукурузы, бледно-зеленая карликовость пшеницы, желтая карликовость риса, закукливание злаков распространены повсеместно, белолистность мятлика однолетнего в Италии и других странах Европы, белолистность бермудской травы, сахарного тростника. Большинство родов семейства </a:t>
            </a:r>
            <a:r>
              <a:rPr lang="ru-RU" sz="2400" i="1" smtClean="0">
                <a:latin typeface="Calibri" pitchFamily="34" charset="0"/>
              </a:rPr>
              <a:t>Пасленовых</a:t>
            </a:r>
            <a:r>
              <a:rPr lang="ru-RU" sz="2400" smtClean="0">
                <a:latin typeface="Calibri" pitchFamily="34" charset="0"/>
              </a:rPr>
              <a:t> поражаются фитоплазмами. Повсеместно распространены столбур томатов, картофеля, баклажанов, в Венгрии желтуха на стручковом перце. Фитоплазмозы часто проявляются на растениях семейства Бобовых, такие как пролиферация и филлодия клевера, «ведьмины метлы» гороха и люцерны. Фитоплазмоз </a:t>
            </a:r>
            <a:r>
              <a:rPr lang="ru-RU" sz="2400" i="1" smtClean="0">
                <a:latin typeface="Calibri" pitchFamily="34" charset="0"/>
              </a:rPr>
              <a:t>Луковых</a:t>
            </a:r>
            <a:r>
              <a:rPr lang="ru-RU" sz="2400" smtClean="0">
                <a:latin typeface="Calibri" pitchFamily="34" charset="0"/>
              </a:rPr>
              <a:t> с симптомами звездообразной желтухи выявлен в Европе, Японии и Северной Америке. По вредоносности микоплазмозы, за небольшим исключением, относятся к катастрофическим заболеваниям. Урожай пшеницы может снизиться на 80-90%. Большое вред они наносят овощеводству, вызывая потери на 25-38% урожая плодов томатов и других пасленовых, недобору </a:t>
            </a:r>
          </a:p>
          <a:p>
            <a:pPr marR="0" algn="just">
              <a:lnSpc>
                <a:spcPct val="80000"/>
              </a:lnSpc>
            </a:pPr>
            <a:r>
              <a:rPr lang="ru-RU" sz="2400" smtClean="0">
                <a:latin typeface="Calibri" pitchFamily="34" charset="0"/>
              </a:rPr>
              <a:t>18-20% урожая картофеля.</a:t>
            </a:r>
          </a:p>
          <a:p>
            <a:pPr marR="0" algn="just">
              <a:lnSpc>
                <a:spcPct val="80000"/>
              </a:lnSpc>
            </a:pPr>
            <a:endParaRPr lang="ru-RU" sz="2400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260350"/>
            <a:ext cx="7854950" cy="6337300"/>
          </a:xfrm>
        </p:spPr>
        <p:txBody>
          <a:bodyPr>
            <a:normAutofit/>
          </a:bodyPr>
          <a:lstStyle/>
          <a:p>
            <a:pPr marR="0" algn="just">
              <a:lnSpc>
                <a:spcPct val="90000"/>
              </a:lnSpc>
            </a:pPr>
            <a:r>
              <a:rPr lang="ru-RU" sz="2200" smtClean="0">
                <a:latin typeface="Calibri" pitchFamily="34" charset="0"/>
              </a:rPr>
              <a:t>Фитопатогенные микоплазмы являются типичными трансмиссивными патогенами. Известно, что в природе микоплазменная инфекция распространяется от растения к растению разными видами насекомых-переносчиков: цикадками, тлями, листоблошками, псиллидами, пенницами и клещами. Фитопатогенные микоплазмы биологически чрезвычайно тесно связаны с насекомыми-переносчиками и способны размножаться в их тканях. Они обнаружены почти во всех тканях насекомых, а также в их яйцах. Микоплазмозы также могут передаваться через паразитическое растение – повилику. Многолетние растения являются накопителями инфекции, поскольку, в их корнях микоплазмы могут перезимовать. От растения к растению микоплазмы могут  передаваться с помощью прививок, хотя этот способ обычно приводит к потере способности переноситься насекомыми и утрате патогенных  свойств возбудителя. Экспериментально подтверждена возможность проникновения микоплазмы - Acholeplasma laidlawii через корневую систему люцерны и гороха в условиях in vitro. Этот факт позволяет предположить, что микоплазмы могут проникать из почвы через корни растений и в полевых условиях.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333375"/>
            <a:ext cx="7854950" cy="6264275"/>
          </a:xfrm>
        </p:spPr>
        <p:txBody>
          <a:bodyPr/>
          <a:lstStyle/>
          <a:p>
            <a:pPr marR="0" algn="just"/>
            <a:r>
              <a:rPr lang="ru-RU" sz="2000" smtClean="0"/>
              <a:t>Впервые столбур был обнаружен в России в 1949г. Переносчиками инфекции являются цикадки: </a:t>
            </a:r>
            <a:r>
              <a:rPr lang="en-US" sz="2000" i="1" smtClean="0"/>
              <a:t>Hyalesthes obsoletus Sing</a:t>
            </a:r>
            <a:r>
              <a:rPr lang="ru-RU" sz="2000" i="1" smtClean="0"/>
              <a:t>., </a:t>
            </a:r>
            <a:r>
              <a:rPr lang="en-US" sz="2000" i="1" smtClean="0"/>
              <a:t>H</a:t>
            </a:r>
            <a:r>
              <a:rPr lang="ru-RU" sz="2000" i="1" smtClean="0"/>
              <a:t>. </a:t>
            </a:r>
            <a:r>
              <a:rPr lang="en-US" sz="2000" i="1" smtClean="0"/>
              <a:t>mlokosiewiezi Sing</a:t>
            </a:r>
            <a:r>
              <a:rPr lang="ru-RU" sz="2000" i="1" smtClean="0"/>
              <a:t>.,</a:t>
            </a:r>
            <a:r>
              <a:rPr lang="ru-RU" sz="2000" smtClean="0"/>
              <a:t> которые зимуют в фазе личинки в почве. Считается, что столбур томата вызывается фитоплазмами двух родов Acholeplasma и Spiroplasma, которые аккумулируются во флоэме и иногда в соседних с флоэмой паренхимных тканях растения. Симптомы столбура картофеля проявляются в виде фиолетового ободка на листьях, пожелтения и скручивания молодых листьев, а кортофельные клубни усыхают, и их поверхность становится морщинистой. </a:t>
            </a:r>
          </a:p>
          <a:p>
            <a:pPr marR="0" algn="just"/>
            <a:endParaRPr lang="ru-RU" sz="2200" smtClean="0"/>
          </a:p>
          <a:p>
            <a:pPr marR="0" algn="just"/>
            <a:endParaRPr lang="ru-RU" sz="2200" smtClean="0"/>
          </a:p>
          <a:p>
            <a:pPr marR="0" algn="just"/>
            <a:endParaRPr lang="ru-RU" sz="2200" smtClean="0"/>
          </a:p>
          <a:p>
            <a:pPr marR="0" algn="just"/>
            <a:endParaRPr lang="ru-RU" sz="2200" smtClean="0"/>
          </a:p>
          <a:p>
            <a:pPr marR="0" algn="just"/>
            <a:endParaRPr lang="ru-RU" sz="2200" smtClean="0"/>
          </a:p>
          <a:p>
            <a:pPr marR="0" algn="just"/>
            <a:r>
              <a:rPr lang="ru-RU" sz="2000" b="1" smtClean="0"/>
              <a:t>             Цикадка                                        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3" y="3479800"/>
            <a:ext cx="2347912" cy="1949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1413" y="3476625"/>
            <a:ext cx="2162175" cy="1944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9713" y="3476625"/>
            <a:ext cx="1878012" cy="1944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549275"/>
            <a:ext cx="4038600" cy="5903913"/>
          </a:xfrm>
        </p:spPr>
        <p:txBody>
          <a:bodyPr>
            <a:no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>
                <a:latin typeface="+mj-lt"/>
              </a:rPr>
              <a:t>«</a:t>
            </a:r>
            <a:r>
              <a:rPr lang="ru-RU" sz="2000" dirty="0" err="1">
                <a:latin typeface="+mj-lt"/>
              </a:rPr>
              <a:t>Ведьмины</a:t>
            </a:r>
            <a:r>
              <a:rPr lang="ru-RU" sz="2000" dirty="0">
                <a:latin typeface="+mj-lt"/>
              </a:rPr>
              <a:t> метлы» картофеля проявляются в карликовости растения с многочисленными тонкими стеблями, на которых образуются мелкие пожелтевшие листья. В Европе «</a:t>
            </a:r>
            <a:r>
              <a:rPr lang="ru-RU" sz="2000" dirty="0" err="1">
                <a:latin typeface="+mj-lt"/>
              </a:rPr>
              <a:t>ведьмины</a:t>
            </a:r>
            <a:r>
              <a:rPr lang="ru-RU" sz="2000" dirty="0">
                <a:latin typeface="+mj-lt"/>
              </a:rPr>
              <a:t> метлы» распространяются с помощью </a:t>
            </a:r>
            <a:r>
              <a:rPr lang="ru-RU" sz="2000" dirty="0" err="1">
                <a:latin typeface="+mj-lt"/>
              </a:rPr>
              <a:t>цикадки</a:t>
            </a:r>
            <a:r>
              <a:rPr lang="ru-RU" sz="2000" dirty="0">
                <a:latin typeface="+mj-lt"/>
              </a:rPr>
              <a:t> </a:t>
            </a:r>
            <a:r>
              <a:rPr lang="en-US" sz="2000" i="1" dirty="0" err="1">
                <a:latin typeface="+mj-lt"/>
              </a:rPr>
              <a:t>Scleroracus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i="1" dirty="0" err="1">
                <a:latin typeface="+mj-lt"/>
              </a:rPr>
              <a:t>dasidus</a:t>
            </a:r>
            <a:r>
              <a:rPr lang="ru-RU" sz="2000" i="1" dirty="0">
                <a:latin typeface="+mj-lt"/>
              </a:rPr>
              <a:t>.</a:t>
            </a:r>
            <a:r>
              <a:rPr lang="ru-RU" sz="2000" dirty="0">
                <a:latin typeface="+mj-lt"/>
              </a:rPr>
              <a:t> </a:t>
            </a:r>
            <a:endParaRPr lang="ru-RU" sz="2000" dirty="0" smtClean="0"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>
                <a:latin typeface="+mj-lt"/>
              </a:rPr>
              <a:t>«</a:t>
            </a:r>
            <a:r>
              <a:rPr lang="ru-RU" sz="2000" dirty="0" err="1">
                <a:latin typeface="+mj-lt"/>
              </a:rPr>
              <a:t>Ведьмины</a:t>
            </a:r>
            <a:r>
              <a:rPr lang="ru-RU" sz="2000" dirty="0">
                <a:latin typeface="+mj-lt"/>
              </a:rPr>
              <a:t> метлы» люцерны распространяются насекомым-переносчиком </a:t>
            </a:r>
            <a:r>
              <a:rPr lang="ru-RU" sz="2000" dirty="0" err="1">
                <a:latin typeface="+mj-lt"/>
              </a:rPr>
              <a:t>псиллидой</a:t>
            </a:r>
            <a:r>
              <a:rPr lang="ru-RU" sz="2000" dirty="0">
                <a:latin typeface="+mj-lt"/>
              </a:rPr>
              <a:t> (</a:t>
            </a:r>
            <a:r>
              <a:rPr lang="ru-RU" sz="2000" dirty="0" err="1">
                <a:latin typeface="+mj-lt"/>
              </a:rPr>
              <a:t>листоблошкой</a:t>
            </a:r>
            <a:r>
              <a:rPr lang="ru-RU" sz="2000" dirty="0">
                <a:latin typeface="+mj-lt"/>
              </a:rPr>
              <a:t>) </a:t>
            </a:r>
            <a:r>
              <a:rPr lang="ru-RU" sz="2000" dirty="0" err="1">
                <a:latin typeface="+mj-lt"/>
              </a:rPr>
              <a:t>Cyamophila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medicaginis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Andr</a:t>
            </a:r>
            <a:r>
              <a:rPr lang="ru-RU" sz="2000" dirty="0">
                <a:latin typeface="+mj-lt"/>
              </a:rPr>
              <a:t>. Филлодия клевера, земляники, хризантемы, петунии, одуванчика, флокса проявляется в вырождении цветков, которые становятся похожи на листья.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/>
              <a:t> </a:t>
            </a:r>
            <a:endParaRPr lang="ru-RU" sz="2000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3800" y="549275"/>
            <a:ext cx="3525838" cy="306387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549275"/>
            <a:ext cx="4038600" cy="6119813"/>
          </a:xfrm>
        </p:spPr>
        <p:txBody>
          <a:bodyPr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>
                <a:latin typeface="+mj-lt"/>
              </a:rPr>
              <a:t>Звездообразная желтуха передается растениям лука </a:t>
            </a:r>
            <a:r>
              <a:rPr lang="ru-RU" sz="2700" dirty="0" err="1">
                <a:latin typeface="+mj-lt"/>
              </a:rPr>
              <a:t>цикадкой</a:t>
            </a:r>
            <a:r>
              <a:rPr lang="ru-RU" sz="2700" dirty="0">
                <a:latin typeface="+mj-lt"/>
              </a:rPr>
              <a:t> </a:t>
            </a:r>
            <a:r>
              <a:rPr lang="en-US" sz="2700" i="1" dirty="0" err="1">
                <a:latin typeface="+mj-lt"/>
              </a:rPr>
              <a:t>Macrosteles</a:t>
            </a:r>
            <a:r>
              <a:rPr lang="en-US" sz="2700" i="1" dirty="0">
                <a:latin typeface="+mj-lt"/>
              </a:rPr>
              <a:t> </a:t>
            </a:r>
            <a:r>
              <a:rPr lang="en-US" sz="2700" i="1" dirty="0" err="1">
                <a:latin typeface="+mj-lt"/>
              </a:rPr>
              <a:t>quadrilineatus</a:t>
            </a:r>
            <a:r>
              <a:rPr lang="ru-RU" sz="2700" dirty="0">
                <a:latin typeface="+mj-lt"/>
              </a:rPr>
              <a:t>. Возбудитель может перезимовать во взрослых особях </a:t>
            </a:r>
            <a:r>
              <a:rPr lang="ru-RU" sz="2700" dirty="0" err="1">
                <a:latin typeface="+mj-lt"/>
              </a:rPr>
              <a:t>цикадки</a:t>
            </a:r>
            <a:r>
              <a:rPr lang="ru-RU" sz="2700" dirty="0">
                <a:latin typeface="+mj-lt"/>
              </a:rPr>
              <a:t>, зерновых культурах, сорняках и декоративных растениях. При содержании в экспериментальных условиях </a:t>
            </a:r>
            <a:r>
              <a:rPr lang="ru-RU" sz="2700" dirty="0" err="1">
                <a:latin typeface="+mj-lt"/>
              </a:rPr>
              <a:t>фитоплазмы</a:t>
            </a:r>
            <a:r>
              <a:rPr lang="ru-RU" sz="2700" dirty="0">
                <a:latin typeface="+mj-lt"/>
              </a:rPr>
              <a:t>, вызывающей желтуху лука в течение двух лет в растении в отсутствии насекомого-переносчика привело к потере способности у </a:t>
            </a:r>
            <a:r>
              <a:rPr lang="ru-RU" sz="2700" dirty="0" err="1">
                <a:latin typeface="+mj-lt"/>
              </a:rPr>
              <a:t>фитоплазм</a:t>
            </a:r>
            <a:r>
              <a:rPr lang="ru-RU" sz="2700" dirty="0">
                <a:latin typeface="+mj-lt"/>
              </a:rPr>
              <a:t> размножаться и сохраняться в пищевом тракте и </a:t>
            </a:r>
            <a:r>
              <a:rPr lang="ru-RU" sz="2700" dirty="0" err="1">
                <a:latin typeface="+mj-lt"/>
              </a:rPr>
              <a:t>гемолимфе</a:t>
            </a:r>
            <a:r>
              <a:rPr lang="ru-RU" sz="2700" dirty="0">
                <a:latin typeface="+mj-lt"/>
              </a:rPr>
              <a:t> насекомого. Этот штамм не переносился больше с помощью насекомых</a:t>
            </a:r>
            <a:r>
              <a:rPr lang="en-US" sz="2700" dirty="0">
                <a:latin typeface="+mj-lt"/>
              </a:rPr>
              <a:t>.</a:t>
            </a:r>
            <a:endParaRPr lang="ru-RU" sz="2700" dirty="0">
              <a:latin typeface="+mj-lt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9338" y="1125538"/>
            <a:ext cx="3619500" cy="43053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851648" cy="70750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>
                <a:effectLst/>
              </a:rPr>
              <a:t>Биохимические особенности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1052513"/>
            <a:ext cx="7854950" cy="5616575"/>
          </a:xfrm>
        </p:spPr>
        <p:txBody>
          <a:bodyPr>
            <a:noAutofit/>
          </a:bodyPr>
          <a:lstStyle/>
          <a:p>
            <a:pPr marL="457200" marR="0" indent="-457200" algn="l">
              <a:buFont typeface="Arial" charset="0"/>
              <a:buChar char="•"/>
            </a:pPr>
            <a:r>
              <a:rPr lang="ru-RU" sz="2200" smtClean="0">
                <a:latin typeface="Calibri" pitchFamily="34" charset="0"/>
              </a:rPr>
              <a:t>Микоплазмы растут только в изотонических или гипертонических средах (с добавлением сорбитола или сахарозы) и нуждаются в пуринах, пиримидинах и липидах, в том числе стероидах.</a:t>
            </a:r>
          </a:p>
          <a:p>
            <a:pPr marL="457200" marR="0" indent="-457200" algn="l">
              <a:buFont typeface="Arial" charset="0"/>
              <a:buChar char="•"/>
            </a:pPr>
            <a:r>
              <a:rPr lang="ru-RU" sz="2200" smtClean="0">
                <a:latin typeface="Calibri" pitchFamily="34" charset="0"/>
              </a:rPr>
              <a:t>Отсутствие у микоплазм хинонов и цитохромов дает основание заключить, что у них весьма ограниченная цепь дыхания.</a:t>
            </a:r>
          </a:p>
          <a:p>
            <a:pPr marL="457200" marR="0" indent="-457200" algn="l">
              <a:buFont typeface="Arial" charset="0"/>
              <a:buChar char="•"/>
            </a:pPr>
            <a:r>
              <a:rPr lang="ru-RU" sz="2200" smtClean="0">
                <a:latin typeface="Calibri" pitchFamily="34" charset="0"/>
              </a:rPr>
              <a:t>Их клетки отграничены только цитоплазматической мембраной и не способны к синтезу пептидогликана. Поэтому данные микроорганизмы устойчивы к пенициллину и другим антибиотикам, блокирующим синтез клеточной стенки.</a:t>
            </a:r>
          </a:p>
          <a:p>
            <a:pPr marL="457200" marR="0" indent="-457200" algn="l">
              <a:buFont typeface="Arial" charset="0"/>
              <a:buChar char="•"/>
            </a:pPr>
            <a:r>
              <a:rPr lang="ru-RU" sz="2200" smtClean="0">
                <a:latin typeface="Calibri" pitchFamily="34" charset="0"/>
              </a:rPr>
              <a:t>Особенностью Т-микоплазм (Уреоплазм) является их абсолютная потребность в мочевине. Из всех представителей микоплазм только они имеют ферменты для расщепления мочевины.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3549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effectLst/>
              </a:rPr>
              <a:t>Определение микоплазм в лаборатории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1052513"/>
            <a:ext cx="7854950" cy="3671887"/>
          </a:xfrm>
        </p:spPr>
        <p:txBody>
          <a:bodyPr>
            <a:normAutofit/>
          </a:bodyPr>
          <a:lstStyle/>
          <a:p>
            <a:pPr marL="457200" marR="0" indent="-457200" algn="just">
              <a:buFont typeface="Arial" charset="0"/>
              <a:buChar char="•"/>
            </a:pPr>
            <a:r>
              <a:rPr lang="ru-RU" sz="2400" b="1" smtClean="0">
                <a:latin typeface="Calibri" pitchFamily="34" charset="0"/>
              </a:rPr>
              <a:t>Культуральные методы </a:t>
            </a:r>
            <a:r>
              <a:rPr lang="ru-RU" sz="2400" smtClean="0">
                <a:latin typeface="Calibri" pitchFamily="34" charset="0"/>
              </a:rPr>
              <a:t>основаны на культивировании образцов биологического материала, в котором проверяется наличие микоплазм, в селективных жидких и с добавлением агара питательных средах в аэробных и анаэробных условиях.</a:t>
            </a:r>
          </a:p>
          <a:p>
            <a:pPr marL="457200" marR="0" indent="-457200" algn="just">
              <a:buFont typeface="Arial" charset="0"/>
              <a:buChar char="•"/>
            </a:pPr>
            <a:r>
              <a:rPr lang="ru-RU" sz="2400" b="1" smtClean="0">
                <a:latin typeface="Calibri" pitchFamily="34" charset="0"/>
              </a:rPr>
              <a:t>Альтернативные методы</a:t>
            </a:r>
            <a:r>
              <a:rPr lang="ru-RU" sz="2400" smtClean="0">
                <a:latin typeface="Calibri" pitchFamily="34" charset="0"/>
              </a:rPr>
              <a:t> основаны на ПЦР, гибридизации рРНК микоплазм с флуоресцентно-меченными зондами и определении активности ферментов метаболизма микоплазм.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836613"/>
            <a:ext cx="7853362" cy="3097212"/>
          </a:xfrm>
        </p:spPr>
        <p:txBody>
          <a:bodyPr>
            <a:normAutofit/>
          </a:bodyPr>
          <a:lstStyle/>
          <a:p>
            <a:pPr marR="0" algn="just">
              <a:lnSpc>
                <a:spcPct val="90000"/>
              </a:lnSpc>
            </a:pPr>
            <a:r>
              <a:rPr lang="ru-RU" sz="2700" b="1" smtClean="0">
                <a:latin typeface="Calibri" pitchFamily="34" charset="0"/>
              </a:rPr>
              <a:t>Микоплазмы</a:t>
            </a:r>
            <a:r>
              <a:rPr lang="ru-RU" sz="2700" smtClean="0">
                <a:latin typeface="Calibri" pitchFamily="34" charset="0"/>
              </a:rPr>
              <a:t> – это очень мелкие прокариотические организмы, полностью лишенные клеточных стенок. Клетки ограничены только цитоплазматической мембраной и не способны к синтезу пептидогликана и его предшественников. В связи с этим для них характерен ярко выраженный плеоморфизм.</a:t>
            </a:r>
            <a:r>
              <a:rPr lang="ru-RU" sz="2200" smtClean="0"/>
              <a:t/>
            </a:r>
            <a:br>
              <a:rPr lang="ru-RU" sz="2200" smtClean="0"/>
            </a:br>
            <a:endParaRPr lang="ru-RU" sz="220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450" y="3573463"/>
            <a:ext cx="3289300" cy="21923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2492375"/>
            <a:ext cx="7853362" cy="1752600"/>
          </a:xfrm>
        </p:spPr>
        <p:txBody>
          <a:bodyPr/>
          <a:lstStyle/>
          <a:p>
            <a:pPr marR="0" algn="ctr"/>
            <a:r>
              <a:rPr lang="ru-RU" sz="4800" smtClean="0"/>
              <a:t>Спасибо за внимание!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5634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/>
              <a:t>Общая характеристика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836613"/>
            <a:ext cx="7854950" cy="5905500"/>
          </a:xfrm>
        </p:spPr>
        <p:txBody>
          <a:bodyPr>
            <a:normAutofit/>
          </a:bodyPr>
          <a:lstStyle/>
          <a:p>
            <a:pPr marL="457200" marR="0" indent="-457200" algn="l">
              <a:buFont typeface="Arial" charset="0"/>
              <a:buChar char="•"/>
            </a:pPr>
            <a:r>
              <a:rPr lang="ru-RU" sz="2200" smtClean="0">
                <a:latin typeface="Calibri" pitchFamily="34" charset="0"/>
              </a:rPr>
              <a:t>Микоплазмы относят к отделу </a:t>
            </a:r>
            <a:r>
              <a:rPr lang="en-US" sz="2200" i="1" smtClean="0">
                <a:latin typeface="Calibri" pitchFamily="34" charset="0"/>
              </a:rPr>
              <a:t>Tenericutes</a:t>
            </a:r>
            <a:r>
              <a:rPr lang="ru-RU" sz="2200" i="1" smtClean="0">
                <a:latin typeface="Calibri" pitchFamily="34" charset="0"/>
              </a:rPr>
              <a:t>.</a:t>
            </a:r>
            <a:endParaRPr lang="ru-RU" sz="2200" smtClean="0">
              <a:latin typeface="Calibri" pitchFamily="34" charset="0"/>
            </a:endParaRPr>
          </a:p>
          <a:p>
            <a:pPr marL="457200" marR="0" indent="-457200" algn="l">
              <a:buFont typeface="Arial" charset="0"/>
              <a:buChar char="•"/>
            </a:pPr>
            <a:r>
              <a:rPr lang="ru-RU" sz="2200" smtClean="0">
                <a:latin typeface="Calibri" pitchFamily="34" charset="0"/>
              </a:rPr>
              <a:t>Объединены в класс </a:t>
            </a:r>
            <a:r>
              <a:rPr lang="ru-RU" sz="2200" i="1" smtClean="0">
                <a:latin typeface="Calibri" pitchFamily="34" charset="0"/>
              </a:rPr>
              <a:t>Mollicutes </a:t>
            </a:r>
            <a:r>
              <a:rPr lang="ru-RU" sz="2200" smtClean="0">
                <a:latin typeface="Calibri" pitchFamily="34" charset="0"/>
              </a:rPr>
              <a:t>(«мягкокожие»).</a:t>
            </a:r>
          </a:p>
          <a:p>
            <a:pPr marL="457200" marR="0" indent="-457200" algn="l">
              <a:buFont typeface="Arial" charset="0"/>
              <a:buChar char="•"/>
            </a:pPr>
            <a:r>
              <a:rPr lang="ru-RU" sz="2200" smtClean="0">
                <a:latin typeface="Calibri" pitchFamily="34" charset="0"/>
              </a:rPr>
              <a:t>Являются мелкими прокариотами (диаметр клеток 0,1–10 мкм.).</a:t>
            </a:r>
          </a:p>
          <a:p>
            <a:pPr marL="457200" marR="0" indent="-457200" algn="l">
              <a:buFont typeface="Arial" charset="0"/>
              <a:buChar char="•"/>
            </a:pPr>
            <a:r>
              <a:rPr lang="ru-RU" sz="2200" smtClean="0">
                <a:latin typeface="Calibri" pitchFamily="34" charset="0"/>
              </a:rPr>
              <a:t>Не имеют клеточных стенок.</a:t>
            </a:r>
          </a:p>
          <a:p>
            <a:pPr marL="457200" marR="0" indent="-457200" algn="just">
              <a:buFont typeface="Arial" charset="0"/>
              <a:buChar char="•"/>
            </a:pPr>
            <a:r>
              <a:rPr lang="ru-RU" sz="2200" smtClean="0">
                <a:latin typeface="Calibri" pitchFamily="34" charset="0"/>
              </a:rPr>
              <a:t>Клетки ограничены только цитоплазматической мембраной и не способны к синтезу пептидогликана и его предшественников.</a:t>
            </a:r>
          </a:p>
          <a:p>
            <a:pPr marL="457200" marR="0" indent="-457200" algn="just">
              <a:buFont typeface="Arial" charset="0"/>
              <a:buChar char="•"/>
            </a:pPr>
            <a:r>
              <a:rPr lang="ru-RU" sz="2200" smtClean="0">
                <a:latin typeface="Calibri" pitchFamily="34" charset="0"/>
              </a:rPr>
              <a:t>Характерен ярко выраженный плеоморфизм.</a:t>
            </a:r>
          </a:p>
          <a:p>
            <a:pPr marL="457200" marR="0" indent="-457200" algn="just">
              <a:buFont typeface="Arial" charset="0"/>
              <a:buChar char="•"/>
            </a:pPr>
            <a:r>
              <a:rPr lang="ru-RU" sz="2200" smtClean="0">
                <a:latin typeface="Calibri" pitchFamily="34" charset="0"/>
              </a:rPr>
              <a:t>Окрашивание по Граму отрицательное.</a:t>
            </a:r>
          </a:p>
          <a:p>
            <a:pPr marL="457200" marR="0" indent="-457200" algn="just">
              <a:buFont typeface="Arial" charset="0"/>
              <a:buChar char="•"/>
            </a:pPr>
            <a:r>
              <a:rPr lang="ru-RU" sz="2200" smtClean="0">
                <a:latin typeface="Calibri" pitchFamily="34" charset="0"/>
              </a:rPr>
              <a:t>У большинства микоплазм геном в 4 раза меньше, чем у </a:t>
            </a:r>
            <a:r>
              <a:rPr lang="en-US" sz="2200" smtClean="0">
                <a:latin typeface="Calibri" pitchFamily="34" charset="0"/>
              </a:rPr>
              <a:t>E. coli </a:t>
            </a:r>
            <a:r>
              <a:rPr lang="ru-RU" sz="2200" smtClean="0">
                <a:latin typeface="Calibri" pitchFamily="34" charset="0"/>
              </a:rPr>
              <a:t>(всего лишь 0,5-109 Да). Известен геном 14 видов микоплазм.</a:t>
            </a:r>
          </a:p>
          <a:p>
            <a:pPr marL="457200" marR="0" indent="-457200" algn="just">
              <a:buFont typeface="Arial" charset="0"/>
              <a:buChar char="•"/>
            </a:pPr>
            <a:r>
              <a:rPr lang="ru-RU" sz="2200" smtClean="0">
                <a:latin typeface="Calibri" pitchFamily="34" charset="0"/>
              </a:rPr>
              <a:t>Все известные микоплазмы, встречающиеся в природе относят к симбионтам животных, насекомых и растений.</a:t>
            </a:r>
          </a:p>
          <a:p>
            <a:pPr marL="457200" marR="0" indent="-457200" algn="just">
              <a:buFont typeface="Arial" charset="0"/>
              <a:buChar char="•"/>
            </a:pPr>
            <a:endParaRPr lang="ru-RU" sz="2200" smtClean="0">
              <a:latin typeface="Calibri" pitchFamily="34" charset="0"/>
            </a:endParaRPr>
          </a:p>
          <a:p>
            <a:pPr marL="457200" marR="0" indent="-457200" algn="just">
              <a:buFont typeface="Arial" charset="0"/>
              <a:buChar char="•"/>
            </a:pPr>
            <a:endParaRPr lang="ru-RU" sz="2400" smtClean="0">
              <a:latin typeface="Calibri" pitchFamily="34" charset="0"/>
            </a:endParaRPr>
          </a:p>
          <a:p>
            <a:pPr marL="457200" marR="0" indent="-457200" algn="l">
              <a:buFont typeface="Arial" charset="0"/>
              <a:buChar char="•"/>
            </a:pPr>
            <a:endParaRPr lang="ru-RU" sz="2400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851648" cy="63549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/>
              <a:t>Общие свойства микоплазм: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836613"/>
            <a:ext cx="4176712" cy="5905500"/>
          </a:xfrm>
        </p:spPr>
        <p:txBody>
          <a:bodyPr>
            <a:noAutofit/>
          </a:bodyPr>
          <a:lstStyle/>
          <a:p>
            <a:pPr marL="457200" marR="0" indent="-457200" algn="l">
              <a:buFont typeface="Arial" charset="0"/>
              <a:buChar char="•"/>
            </a:pPr>
            <a:r>
              <a:rPr lang="ru-RU" sz="2000" smtClean="0">
                <a:latin typeface="Calibri" pitchFamily="34" charset="0"/>
              </a:rPr>
              <a:t>В культуре одного вида можно одновременно обнаружить крупные шаровидные тела, мелкие зерна, клетки эллипсовидной, дискообразной, палочковидной и нитевидной формы. Последние могут ветвиться, образуя структуры, подобные мицелиальным. </a:t>
            </a:r>
          </a:p>
          <a:p>
            <a:pPr marL="457200" marR="0" indent="-457200" algn="l">
              <a:buFont typeface="Arial" charset="0"/>
              <a:buChar char="•"/>
            </a:pPr>
            <a:r>
              <a:rPr lang="ru-RU" sz="2000" smtClean="0">
                <a:latin typeface="Calibri" pitchFamily="34" charset="0"/>
              </a:rPr>
              <a:t>Диаметр клеток составляет 0,1–10 мкм. Окрашивание по Граму отрицательное. </a:t>
            </a:r>
          </a:p>
          <a:p>
            <a:pPr marL="457200" marR="0" indent="-457200" algn="l">
              <a:buFont typeface="Arial" charset="0"/>
              <a:buChar char="•"/>
            </a:pPr>
            <a:r>
              <a:rPr lang="ru-RU" sz="2000" smtClean="0">
                <a:latin typeface="Calibri" pitchFamily="34" charset="0"/>
              </a:rPr>
              <a:t>Могут расти на искусственных средах разной степени сложности (от простых минеральных сред до сложных органических) или только внутри организма-хозяина.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1500" y="1125538"/>
            <a:ext cx="2492375" cy="25320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5675" y="4365625"/>
            <a:ext cx="4264025" cy="2039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549275"/>
            <a:ext cx="3959225" cy="6192838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+mj-lt"/>
              </a:rPr>
              <a:t>Способы </a:t>
            </a:r>
            <a:r>
              <a:rPr lang="ru-RU" dirty="0">
                <a:latin typeface="+mj-lt"/>
              </a:rPr>
              <a:t>размножения: бинарное деление, фрагментация крупных тел и нитей, процесс, сходный с почкованием</a:t>
            </a:r>
            <a:r>
              <a:rPr lang="ru-RU" dirty="0" smtClean="0">
                <a:latin typeface="+mj-lt"/>
              </a:rPr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>
                <a:latin typeface="+mj-lt"/>
              </a:rPr>
              <a:t>Большая часть известных микоплазм для роста нуждается в экзогенном холестерине и других стеринах</a:t>
            </a:r>
            <a:r>
              <a:rPr lang="ru-RU" dirty="0" smtClean="0">
                <a:latin typeface="+mj-lt"/>
              </a:rPr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+mj-lt"/>
              </a:rPr>
              <a:t>Нечувствительны </a:t>
            </a:r>
            <a:r>
              <a:rPr lang="ru-RU" dirty="0">
                <a:latin typeface="+mj-lt"/>
              </a:rPr>
              <a:t>к антибиотикам, специфически действующим на </a:t>
            </a:r>
            <a:r>
              <a:rPr lang="ru-RU" dirty="0" err="1">
                <a:latin typeface="+mj-lt"/>
              </a:rPr>
              <a:t>эубактериальную</a:t>
            </a:r>
            <a:r>
              <a:rPr lang="ru-RU" dirty="0">
                <a:latin typeface="+mj-lt"/>
              </a:rPr>
              <a:t> клеточную стенку, и в первую очередь, к пенициллину и его аналогам</a:t>
            </a:r>
            <a:r>
              <a:rPr lang="ru-RU" dirty="0" smtClean="0">
                <a:latin typeface="+mj-lt"/>
              </a:rPr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>
                <a:latin typeface="+mj-lt"/>
              </a:rPr>
              <a:t>Микоплазмы находят в почве и сточных водах, они выделены из каменного угля и горячих источников. Помимо свободноживущих форм, способных расти как на чисто минеральных средах, так и </a:t>
            </a:r>
            <a:r>
              <a:rPr lang="ru-RU" dirty="0" err="1">
                <a:latin typeface="+mj-lt"/>
              </a:rPr>
              <a:t>сапрофитно</a:t>
            </a:r>
            <a:r>
              <a:rPr lang="ru-RU" dirty="0">
                <a:latin typeface="+mj-lt"/>
              </a:rPr>
              <a:t>, описаны микоплазмы, существующие в различных симбиотических ассоциациях с бактериями, низшими грибами, растениями, птицами, высшими животными и человеком.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220072" y="1700808"/>
            <a:ext cx="3380920" cy="3528392"/>
          </a:xfrm>
          <a:effectLst>
            <a:softEdge rad="11250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5040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300" smtClean="0">
                <a:solidFill>
                  <a:schemeClr val="tx2">
                    <a:lumMod val="75000"/>
                  </a:schemeClr>
                </a:solidFill>
              </a:rPr>
              <a:t>Систематическое положение микоплазм</a:t>
            </a:r>
            <a:endParaRPr lang="ru-RU" sz="330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196975"/>
            <a:ext cx="7924800" cy="5038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260350"/>
            <a:ext cx="7853362" cy="6264275"/>
          </a:xfrm>
        </p:spPr>
        <p:txBody>
          <a:bodyPr>
            <a:normAutofit/>
          </a:bodyPr>
          <a:lstStyle/>
          <a:p>
            <a:pPr marR="0" algn="just"/>
            <a:r>
              <a:rPr lang="ru-RU" sz="2200" smtClean="0">
                <a:latin typeface="Calibri" pitchFamily="34" charset="0"/>
              </a:rPr>
              <a:t>Порядок </a:t>
            </a:r>
            <a:r>
              <a:rPr lang="en-US" sz="2200" i="1" smtClean="0">
                <a:latin typeface="Calibri" pitchFamily="34" charset="0"/>
              </a:rPr>
              <a:t>Mycoplasmatales</a:t>
            </a:r>
            <a:r>
              <a:rPr lang="en-US" sz="2200" smtClean="0">
                <a:latin typeface="Calibri" pitchFamily="34" charset="0"/>
              </a:rPr>
              <a:t> </a:t>
            </a:r>
            <a:r>
              <a:rPr lang="ru-RU" sz="2200" smtClean="0">
                <a:latin typeface="Calibri" pitchFamily="34" charset="0"/>
              </a:rPr>
              <a:t>по своим свойствам является гетерогенной группой бактерий, включающей три семейства: </a:t>
            </a:r>
            <a:r>
              <a:rPr lang="en-US" sz="2200" i="1" smtClean="0">
                <a:latin typeface="Calibri" pitchFamily="34" charset="0"/>
              </a:rPr>
              <a:t>Mycoplasmataceae</a:t>
            </a:r>
            <a:r>
              <a:rPr lang="en-US" sz="2200" smtClean="0">
                <a:latin typeface="Calibri" pitchFamily="34" charset="0"/>
              </a:rPr>
              <a:t>, </a:t>
            </a:r>
            <a:r>
              <a:rPr lang="en-US" sz="2200" i="1" smtClean="0">
                <a:latin typeface="Calibri" pitchFamily="34" charset="0"/>
              </a:rPr>
              <a:t>Acholeplasmataceae</a:t>
            </a:r>
            <a:r>
              <a:rPr lang="en-US" sz="2200" smtClean="0">
                <a:latin typeface="Calibri" pitchFamily="34" charset="0"/>
              </a:rPr>
              <a:t> </a:t>
            </a:r>
            <a:r>
              <a:rPr lang="ru-RU" sz="2200" smtClean="0">
                <a:latin typeface="Calibri" pitchFamily="34" charset="0"/>
              </a:rPr>
              <a:t>и </a:t>
            </a:r>
            <a:r>
              <a:rPr lang="en-US" sz="2200" i="1" smtClean="0">
                <a:latin typeface="Calibri" pitchFamily="34" charset="0"/>
              </a:rPr>
              <a:t>Spiroplasmataceae</a:t>
            </a:r>
            <a:r>
              <a:rPr lang="en-US" sz="2200" smtClean="0">
                <a:latin typeface="Calibri" pitchFamily="34" charset="0"/>
              </a:rPr>
              <a:t>. </a:t>
            </a:r>
            <a:endParaRPr lang="ru-RU" sz="2200" smtClean="0">
              <a:latin typeface="Calibri" pitchFamily="34" charset="0"/>
            </a:endParaRPr>
          </a:p>
          <a:p>
            <a:pPr marR="0" algn="just"/>
            <a:endParaRPr lang="ru-RU" sz="2200" smtClean="0">
              <a:latin typeface="Calibri" pitchFamily="34" charset="0"/>
            </a:endParaRPr>
          </a:p>
          <a:p>
            <a:pPr marR="0" algn="just">
              <a:buFont typeface="Arial" charset="0"/>
              <a:buChar char="•"/>
            </a:pPr>
            <a:r>
              <a:rPr lang="ru-RU" sz="2200" smtClean="0">
                <a:latin typeface="Calibri" pitchFamily="34" charset="0"/>
              </a:rPr>
              <a:t>Семейство </a:t>
            </a:r>
            <a:r>
              <a:rPr lang="ru-RU" sz="2200" i="1" smtClean="0">
                <a:latin typeface="Calibri" pitchFamily="34" charset="0"/>
              </a:rPr>
              <a:t>Mycoplasmataceae</a:t>
            </a:r>
            <a:r>
              <a:rPr lang="ru-RU" sz="2200" smtClean="0">
                <a:latin typeface="Calibri" pitchFamily="34" charset="0"/>
              </a:rPr>
              <a:t> представлено двумя родами: </a:t>
            </a:r>
            <a:r>
              <a:rPr lang="ru-RU" sz="2200" i="1" smtClean="0">
                <a:latin typeface="Calibri" pitchFamily="34" charset="0"/>
              </a:rPr>
              <a:t>Mycoplasma</a:t>
            </a:r>
            <a:r>
              <a:rPr lang="ru-RU" sz="2200" smtClean="0">
                <a:latin typeface="Calibri" pitchFamily="34" charset="0"/>
              </a:rPr>
              <a:t> и </a:t>
            </a:r>
            <a:r>
              <a:rPr lang="ru-RU" sz="2200" i="1" smtClean="0">
                <a:latin typeface="Calibri" pitchFamily="34" charset="0"/>
              </a:rPr>
              <a:t>Ureaplasma.</a:t>
            </a:r>
            <a:r>
              <a:rPr lang="ru-RU" sz="2200" smtClean="0">
                <a:latin typeface="Calibri" pitchFamily="34" charset="0"/>
              </a:rPr>
              <a:t> Различия между ними состоят в том, что бактерии рода Ureaplasma обладают уреазной активностью. Все представители данного семейства являются хемоорганогетеротрофами, характеризующимися высокими потребностями в питательных веществах (особенно в холестерине или близких стеринах). Многие паразитические формы бактерий этого семейства патогенны, например </a:t>
            </a:r>
            <a:r>
              <a:rPr lang="ru-RU" sz="2200" i="1" smtClean="0">
                <a:latin typeface="Calibri" pitchFamily="34" charset="0"/>
              </a:rPr>
              <a:t>Mycoplasma pneumoniae</a:t>
            </a:r>
            <a:r>
              <a:rPr lang="ru-RU" sz="2200" smtClean="0">
                <a:latin typeface="Calibri" pitchFamily="34" charset="0"/>
              </a:rPr>
              <a:t> – возбудитель острых респираторных заболеваний и пневмоний у человека. Бактерии видов </a:t>
            </a:r>
            <a:r>
              <a:rPr lang="ru-RU" sz="2200" i="1" smtClean="0">
                <a:latin typeface="Calibri" pitchFamily="34" charset="0"/>
              </a:rPr>
              <a:t>Mycoplasma hominis</a:t>
            </a:r>
            <a:r>
              <a:rPr lang="ru-RU" sz="2200" smtClean="0">
                <a:latin typeface="Calibri" pitchFamily="34" charset="0"/>
              </a:rPr>
              <a:t> и </a:t>
            </a:r>
            <a:r>
              <a:rPr lang="ru-RU" sz="2200" i="1" smtClean="0">
                <a:latin typeface="Calibri" pitchFamily="34" charset="0"/>
              </a:rPr>
              <a:t>Ureaplasma urealyticum</a:t>
            </a:r>
            <a:r>
              <a:rPr lang="ru-RU" sz="2200" smtClean="0">
                <a:latin typeface="Calibri" pitchFamily="34" charset="0"/>
              </a:rPr>
              <a:t> – возбудители воспалительных заболеваний мочеполовой системы, таких как уретриты, циститы, пиелонефриты, простатиты, вагиниты и др.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513" y="773113"/>
            <a:ext cx="4679950" cy="4249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333375"/>
            <a:ext cx="7853362" cy="6191250"/>
          </a:xfrm>
        </p:spPr>
        <p:txBody>
          <a:bodyPr>
            <a:normAutofit/>
          </a:bodyPr>
          <a:lstStyle/>
          <a:p>
            <a:pPr marL="457200" marR="0" indent="-457200" algn="just">
              <a:buFont typeface="Arial" charset="0"/>
              <a:buChar char="•"/>
            </a:pPr>
            <a:r>
              <a:rPr lang="ru-RU" sz="2400" smtClean="0">
                <a:latin typeface="Calibri" pitchFamily="34" charset="0"/>
              </a:rPr>
              <a:t>В состав семейства </a:t>
            </a:r>
            <a:r>
              <a:rPr lang="ru-RU" sz="2400" i="1" smtClean="0">
                <a:latin typeface="Calibri" pitchFamily="34" charset="0"/>
              </a:rPr>
              <a:t>Acholeplasmataceae </a:t>
            </a:r>
            <a:r>
              <a:rPr lang="ru-RU" sz="2400" smtClean="0">
                <a:latin typeface="Calibri" pitchFamily="34" charset="0"/>
              </a:rPr>
              <a:t>входит один род – </a:t>
            </a:r>
            <a:r>
              <a:rPr lang="ru-RU" sz="2400" i="1" smtClean="0">
                <a:latin typeface="Calibri" pitchFamily="34" charset="0"/>
              </a:rPr>
              <a:t>Acholeplasma. </a:t>
            </a:r>
            <a:r>
              <a:rPr lang="ru-RU" sz="2400" smtClean="0">
                <a:latin typeface="Calibri" pitchFamily="34" charset="0"/>
              </a:rPr>
              <a:t>Ахолеплазмы менее требовательны к составу питательных сред и не нуждаются для роста в холестерине и сыворотке. К ахолеплазмам относятся свободноживущие сапрофитные бактерии и паразиты млекопитающих и птиц; некоторые из них, возможно, патогенны. Наиболее хорошо изучены бактерии вида </a:t>
            </a:r>
            <a:r>
              <a:rPr lang="ru-RU" sz="2400" i="1" smtClean="0">
                <a:latin typeface="Calibri" pitchFamily="34" charset="0"/>
              </a:rPr>
              <a:t>Acholeplasma laidlawii</a:t>
            </a:r>
            <a:r>
              <a:rPr lang="ru-RU" sz="2400" smtClean="0">
                <a:latin typeface="Calibri" pitchFamily="34" charset="0"/>
              </a:rPr>
              <a:t>, относящиеся к сапрофитным микоплазмам.</a:t>
            </a:r>
          </a:p>
          <a:p>
            <a:pPr marL="457200" marR="0" indent="-457200" algn="l"/>
            <a:endParaRPr lang="ru-RU" sz="2400" smtClean="0">
              <a:latin typeface="Calibri" pitchFamily="34" charset="0"/>
            </a:endParaRPr>
          </a:p>
          <a:p>
            <a:pPr marL="457200" marR="0" indent="-457200" algn="l"/>
            <a:endParaRPr lang="ru-RU" sz="2400" smtClean="0">
              <a:latin typeface="Calibri" pitchFamily="34" charset="0"/>
            </a:endParaRPr>
          </a:p>
          <a:p>
            <a:pPr marL="457200" marR="0" indent="-457200" algn="l"/>
            <a:endParaRPr lang="ru-RU" sz="2400" smtClean="0">
              <a:latin typeface="Calibri" pitchFamily="34" charset="0"/>
            </a:endParaRPr>
          </a:p>
          <a:p>
            <a:pPr marL="457200" marR="0" indent="-457200" algn="l"/>
            <a:endParaRPr lang="ru-RU" sz="2400" smtClean="0">
              <a:latin typeface="Calibri" pitchFamily="34" charset="0"/>
            </a:endParaRPr>
          </a:p>
          <a:p>
            <a:pPr marL="457200" marR="0" indent="-457200" algn="l"/>
            <a:endParaRPr lang="ru-RU" sz="2400" smtClean="0">
              <a:latin typeface="Calibri" pitchFamily="34" charset="0"/>
            </a:endParaRPr>
          </a:p>
          <a:p>
            <a:pPr marL="457200" marR="0" indent="-457200" algn="ctr"/>
            <a:r>
              <a:rPr lang="ru-RU" sz="2000" b="1" i="1" smtClean="0">
                <a:latin typeface="Calibri" pitchFamily="34" charset="0"/>
              </a:rPr>
              <a:t>Acholeplasma</a:t>
            </a:r>
            <a:r>
              <a:rPr lang="ru-RU" sz="2000" b="1" smtClean="0">
                <a:latin typeface="Calibri" pitchFamily="34" charset="0"/>
              </a:rPr>
              <a:t> </a:t>
            </a:r>
            <a:r>
              <a:rPr lang="ru-RU" sz="2000" b="1" i="1" smtClean="0">
                <a:latin typeface="Calibri" pitchFamily="34" charset="0"/>
              </a:rPr>
              <a:t>laidlawii</a:t>
            </a:r>
            <a:endParaRPr lang="ru-RU" sz="2000" smtClean="0">
              <a:latin typeface="Calibri" pitchFamily="34" charset="0"/>
            </a:endParaRPr>
          </a:p>
        </p:txBody>
      </p:sp>
      <p:pic>
        <p:nvPicPr>
          <p:cNvPr id="22530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8813" y="3644900"/>
            <a:ext cx="2878137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3F517F-6B64-4233-9A50-F825F03F035F}"/>
</file>

<file path=customXml/itemProps2.xml><?xml version="1.0" encoding="utf-8"?>
<ds:datastoreItem xmlns:ds="http://schemas.openxmlformats.org/officeDocument/2006/customXml" ds:itemID="{7AA8BA14-0B3B-4D81-89BB-B9BC403D2501}"/>
</file>

<file path=customXml/itemProps3.xml><?xml version="1.0" encoding="utf-8"?>
<ds:datastoreItem xmlns:ds="http://schemas.openxmlformats.org/officeDocument/2006/customXml" ds:itemID="{2CDC681B-907B-42C9-8D8E-D45063BEFCFB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</TotalTime>
  <Words>1173</Words>
  <Application>Microsoft Office PowerPoint</Application>
  <PresentationFormat>Экран (4:3)</PresentationFormat>
  <Paragraphs>64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Constantia</vt:lpstr>
      <vt:lpstr>Arial</vt:lpstr>
      <vt:lpstr>Calibri</vt:lpstr>
      <vt:lpstr>Wingdings 2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Микоплазмы</dc:title>
  <dc:creator>Admin</dc:creator>
  <cp:lastModifiedBy>Admin</cp:lastModifiedBy>
  <cp:revision>26</cp:revision>
  <dcterms:created xsi:type="dcterms:W3CDTF">2014-12-15T07:13:08Z</dcterms:created>
  <dcterms:modified xsi:type="dcterms:W3CDTF">2014-12-17T11:47:08Z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