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B50222-F0D0-424C-AEFE-AB3D4297974C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DAFCFF-D32E-4E81-B4E2-8CC73820E5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lib.ru/books/item/f00/s00/z0000009/st040.shtml" TargetMode="External"/><Relationship Id="rId2" Type="http://schemas.openxmlformats.org/officeDocument/2006/relationships/hyperlink" Target="http://www.ebio.ru/pro0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mplate-cms.ru/biologia/znachenie_vodoroslej_v_prirode_i_dejatelnosti_cheloveka.html" TargetMode="External"/><Relationship Id="rId4" Type="http://schemas.openxmlformats.org/officeDocument/2006/relationships/hyperlink" Target="http://900igr.net/kartinki/biologija/Otdel-vodorosli/023-Otdel-zelenye-vodorosli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ite-pets.narod.ru/plant_br50.htm" TargetMode="External"/><Relationship Id="rId2" Type="http://schemas.openxmlformats.org/officeDocument/2006/relationships/hyperlink" Target="http://www.algaebase.org/search/species/detail/?species_id=2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dbook.minpriroda.gov.by/plantsinfo.html?id=2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86728" cy="342902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Общая характеристика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отдела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Зелёные водоросли, строение, размножение, распространение и значение, принципы классификации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Студентка группы Би-32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Дорошева Е. А.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Половое размножение представителей отдела Зелёные водоросли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076" y="1000108"/>
            <a:ext cx="7000924" cy="51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2214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9 – Схема жизненного цикла </a:t>
            </a:r>
            <a:r>
              <a:rPr lang="en-US" i="1" dirty="0" err="1" smtClean="0"/>
              <a:t>Cladophora</a:t>
            </a:r>
            <a:r>
              <a:rPr lang="en-US" i="1" dirty="0" smtClean="0"/>
              <a:t> </a:t>
            </a:r>
            <a:r>
              <a:rPr lang="en-US" i="1" dirty="0" err="1" smtClean="0"/>
              <a:t>glomerata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Изогамный</a:t>
            </a:r>
            <a:r>
              <a:rPr lang="ru-RU" dirty="0" smtClean="0"/>
              <a:t> тип полового размножения </a:t>
            </a:r>
            <a:r>
              <a:rPr lang="en-US" dirty="0" smtClean="0"/>
              <a:t>[</a:t>
            </a:r>
            <a:r>
              <a:rPr lang="ru-RU" dirty="0" smtClean="0"/>
              <a:t>5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939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Половое размножение представителей отдела Зелёные водоросли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66" cy="35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21495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10 – Конъюгация представителя отдела Зелёных водорослей </a:t>
            </a:r>
            <a:r>
              <a:rPr lang="en-US" i="1" dirty="0" smtClean="0"/>
              <a:t>Spirogyra </a:t>
            </a:r>
            <a:r>
              <a:rPr lang="en-US" dirty="0" smtClean="0"/>
              <a:t>[6]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49357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Активные санитары загрязнённых и стоячих вод, принимают участие в процессах самоочищения загрязнённых вод;</a:t>
            </a:r>
          </a:p>
          <a:p>
            <a:r>
              <a:rPr lang="ru-RU" sz="2000" dirty="0" smtClean="0"/>
              <a:t>Принимают участие в сложении планктона, бентоса и нейстона;</a:t>
            </a:r>
          </a:p>
          <a:p>
            <a:r>
              <a:rPr lang="ru-RU" sz="2000" dirty="0" smtClean="0"/>
              <a:t>Являются кормом для растительноядных водных животных;</a:t>
            </a:r>
          </a:p>
          <a:p>
            <a:r>
              <a:rPr lang="ru-RU" sz="2000" dirty="0" smtClean="0"/>
              <a:t>Входят в состав лишайников;</a:t>
            </a:r>
          </a:p>
          <a:p>
            <a:r>
              <a:rPr lang="ru-RU" sz="2000" dirty="0" smtClean="0"/>
              <a:t>Почвенные водоросли обогащают почву кислородом, а их отмершие участки образуют органическое вещество , повышающее плодородие почвы </a:t>
            </a:r>
            <a:r>
              <a:rPr lang="en-US" sz="2000" dirty="0" smtClean="0"/>
              <a:t>[</a:t>
            </a:r>
            <a:r>
              <a:rPr lang="ru-RU" sz="2000" dirty="0" smtClean="0"/>
              <a:t>7</a:t>
            </a:r>
            <a:r>
              <a:rPr lang="en-US" sz="2000" dirty="0" smtClean="0"/>
              <a:t>]</a:t>
            </a:r>
            <a:r>
              <a:rPr lang="ru-RU" sz="20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Значение представителей отдела Зелёные водоросли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2" name="Picture 4" descr="Картинки по запросу зелёные водорос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61835"/>
            <a:ext cx="1643074" cy="1096165"/>
          </a:xfrm>
          <a:prstGeom prst="rect">
            <a:avLst/>
          </a:prstGeom>
          <a:noFill/>
        </p:spPr>
      </p:pic>
      <p:pic>
        <p:nvPicPr>
          <p:cNvPr id="17410" name="Picture 2" descr="Картинки по запросу зелёные водорос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256"/>
            <a:ext cx="3083804" cy="2322142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зелёные водорос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786190"/>
            <a:ext cx="1724333" cy="150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3684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Кладофора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эгагропильная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– вид отдела Зелёные водоросли, занесённый в Красную Книгу Республики Беларусь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Картинки по запросу кладофора эгагропиль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2571768" cy="2286016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Cladophora aegagropi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2"/>
            <a:ext cx="2762269" cy="207170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Cladophora aegagropi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5139161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500702"/>
            <a:ext cx="49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Рисунок 11 – </a:t>
            </a:r>
            <a:r>
              <a:rPr lang="en-US" sz="1600" i="1" dirty="0" err="1" smtClean="0"/>
              <a:t>Cladophora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aegagropila</a:t>
            </a:r>
            <a:r>
              <a:rPr lang="ru-RU" sz="1600" dirty="0" smtClean="0"/>
              <a:t> </a:t>
            </a:r>
            <a:r>
              <a:rPr lang="en-US" sz="1600" dirty="0" smtClean="0"/>
              <a:t> [8]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3714752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12 – </a:t>
            </a:r>
            <a:r>
              <a:rPr lang="en-US" sz="1200" i="1" dirty="0" err="1" smtClean="0"/>
              <a:t>Cladophora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aegagropila</a:t>
            </a:r>
            <a:r>
              <a:rPr lang="en-US" sz="1200" i="1" dirty="0" smtClean="0"/>
              <a:t> </a:t>
            </a:r>
            <a:r>
              <a:rPr lang="en-US" sz="1200" dirty="0" smtClean="0"/>
              <a:t>[9]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6357958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13 – </a:t>
            </a:r>
            <a:r>
              <a:rPr lang="en-US" sz="1200" i="1" dirty="0" err="1" smtClean="0"/>
              <a:t>Cladophora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aegagropila</a:t>
            </a:r>
            <a:r>
              <a:rPr lang="en-US" sz="1200" i="1" dirty="0" smtClean="0"/>
              <a:t> </a:t>
            </a:r>
            <a:r>
              <a:rPr lang="en-US" sz="1200" dirty="0" smtClean="0"/>
              <a:t>[</a:t>
            </a:r>
            <a:r>
              <a:rPr lang="ru-RU" sz="1200" dirty="0" smtClean="0"/>
              <a:t>10</a:t>
            </a:r>
            <a:r>
              <a:rPr lang="en-US" sz="1200" dirty="0" smtClean="0"/>
              <a:t>]</a:t>
            </a: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624078" lvl="0" indent="-514350" algn="just">
              <a:buFont typeface="+mj-lt"/>
              <a:buAutoNum type="arabicPeriod"/>
            </a:pPr>
            <a:r>
              <a:rPr lang="ru-RU" sz="1400" dirty="0" smtClean="0"/>
              <a:t>1 	Жизнь </a:t>
            </a:r>
            <a:r>
              <a:rPr lang="ru-RU" sz="1400" dirty="0" smtClean="0"/>
              <a:t>растений: в 6-ти томах / Гл. ред. </a:t>
            </a:r>
            <a:r>
              <a:rPr lang="ru-RU" sz="1400" dirty="0" err="1" smtClean="0"/>
              <a:t>чл.-кор</a:t>
            </a:r>
            <a:r>
              <a:rPr lang="ru-RU" sz="1400" dirty="0" smtClean="0"/>
              <a:t>. АН СССР, проф. А.А. Федоров. – М</a:t>
            </a:r>
            <a:r>
              <a:rPr lang="ru-RU" sz="1400" dirty="0" smtClean="0"/>
              <a:t>.: «</a:t>
            </a:r>
            <a:r>
              <a:rPr lang="ru-RU" sz="1400" dirty="0" smtClean="0"/>
              <a:t>Просвещение», 1973 – 1981. – Т. 3: Водоросли. Лишайники / М.М. </a:t>
            </a:r>
            <a:r>
              <a:rPr lang="ru-RU" sz="1400" dirty="0" err="1" smtClean="0"/>
              <a:t>Голлербах</a:t>
            </a:r>
            <a:r>
              <a:rPr lang="ru-RU" sz="1400" dirty="0" smtClean="0"/>
              <a:t>. – 1977. – 487 </a:t>
            </a:r>
            <a:r>
              <a:rPr lang="ru-RU" sz="1400" dirty="0" smtClean="0"/>
              <a:t>с.</a:t>
            </a:r>
            <a:endParaRPr lang="en-US" sz="1400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ru-RU" sz="1400" dirty="0" smtClean="0"/>
              <a:t>2	 Официальный сайт России </a:t>
            </a:r>
            <a:r>
              <a:rPr lang="en-US" sz="1400" dirty="0" smtClean="0"/>
              <a:t>[</a:t>
            </a:r>
            <a:r>
              <a:rPr lang="ru-RU" sz="1400" dirty="0" smtClean="0"/>
              <a:t>Электронный ресурс</a:t>
            </a:r>
            <a:r>
              <a:rPr lang="en-US" sz="1400" dirty="0" smtClean="0"/>
              <a:t>]</a:t>
            </a:r>
            <a:r>
              <a:rPr lang="ru-RU" sz="1400" dirty="0" smtClean="0"/>
              <a:t> / Мультимедийный учебник по биологии – Москва, 2007. – Режим доступа: </a:t>
            </a:r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www.ebio.ru/pro07.html</a:t>
            </a:r>
            <a:r>
              <a:rPr lang="ru-RU" sz="1400" dirty="0" smtClean="0"/>
              <a:t> - Дата доступа: 16.10.2016</a:t>
            </a:r>
            <a:endParaRPr lang="en-US" sz="14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/>
              <a:t>3 	</a:t>
            </a:r>
            <a:r>
              <a:rPr lang="ru-RU" sz="1400" dirty="0" err="1" smtClean="0"/>
              <a:t>Вассер</a:t>
            </a:r>
            <a:r>
              <a:rPr lang="ru-RU" sz="1400" dirty="0" smtClean="0"/>
              <a:t>, С.П. Водоросли. Справочник / С.П. </a:t>
            </a:r>
            <a:r>
              <a:rPr lang="ru-RU" sz="1400" dirty="0" err="1" smtClean="0"/>
              <a:t>Вассер</a:t>
            </a:r>
            <a:r>
              <a:rPr lang="ru-RU" sz="1400" dirty="0" smtClean="0"/>
              <a:t>, Н.В. Кондратьева, Н.П. Масюк. – Киев: </a:t>
            </a:r>
            <a:r>
              <a:rPr lang="ru-RU" sz="1400" dirty="0" err="1" smtClean="0"/>
              <a:t>Наукова</a:t>
            </a:r>
            <a:r>
              <a:rPr lang="ru-RU" sz="1400" dirty="0" smtClean="0"/>
              <a:t> думка, 1989. – 608 с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/>
              <a:t>4 	Официальный сайт России </a:t>
            </a:r>
            <a:r>
              <a:rPr lang="en-US" sz="1400" dirty="0" smtClean="0"/>
              <a:t>[</a:t>
            </a:r>
            <a:r>
              <a:rPr lang="ru-RU" sz="1400" dirty="0" smtClean="0"/>
              <a:t>Электронный ресурс</a:t>
            </a:r>
            <a:r>
              <a:rPr lang="en-US" sz="1400" dirty="0" smtClean="0"/>
              <a:t>]</a:t>
            </a:r>
            <a:r>
              <a:rPr lang="ru-RU" sz="1400" dirty="0" smtClean="0"/>
              <a:t> / Библиотека по биологии – Москва, 2001. – Режим доступа: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biologylib.ru/books/item/f00/s00/z0000009/st040.shtml</a:t>
            </a:r>
            <a:r>
              <a:rPr lang="en-US" sz="1400" dirty="0" smtClean="0"/>
              <a:t> </a:t>
            </a:r>
            <a:r>
              <a:rPr lang="ru-RU" sz="1400" dirty="0" smtClean="0"/>
              <a:t>- Дата доступа: 20.10.2016</a:t>
            </a:r>
            <a:endParaRPr lang="en-US" sz="14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/>
              <a:t>5 	</a:t>
            </a:r>
            <a:r>
              <a:rPr lang="ru-RU" sz="1400" dirty="0" err="1" smtClean="0"/>
              <a:t>Собченко</a:t>
            </a:r>
            <a:r>
              <a:rPr lang="ru-RU" sz="1400" dirty="0" smtClean="0"/>
              <a:t>, В.А. Альгология и микология: Альгология и микология практическое руководство / В.А. </a:t>
            </a:r>
            <a:r>
              <a:rPr lang="ru-RU" sz="1400" dirty="0" err="1" smtClean="0"/>
              <a:t>Собченко</a:t>
            </a:r>
            <a:r>
              <a:rPr lang="ru-RU" sz="1400" dirty="0" smtClean="0"/>
              <a:t>, О.М. </a:t>
            </a:r>
            <a:r>
              <a:rPr lang="ru-RU" sz="1400" dirty="0" err="1" smtClean="0"/>
              <a:t>Храмченкова</a:t>
            </a:r>
            <a:r>
              <a:rPr lang="ru-RU" sz="1400" dirty="0" smtClean="0"/>
              <a:t>, Ю.М. </a:t>
            </a:r>
            <a:r>
              <a:rPr lang="ru-RU" sz="1400" dirty="0" err="1" smtClean="0"/>
              <a:t>Бачура</a:t>
            </a:r>
            <a:r>
              <a:rPr lang="ru-RU" sz="1400" dirty="0" smtClean="0"/>
              <a:t>. – Министерство образования РБ, Гомельский </a:t>
            </a:r>
            <a:r>
              <a:rPr lang="ru-RU" sz="1400" dirty="0" err="1" smtClean="0"/>
              <a:t>гос</a:t>
            </a:r>
            <a:r>
              <a:rPr lang="ru-RU" sz="1400" dirty="0" smtClean="0"/>
              <a:t>. ун-т им. Ф. Скорины. – Гомель: ГГУ им. Ф. Скорины, 2007. – 75 </a:t>
            </a:r>
            <a:r>
              <a:rPr lang="ru-RU" sz="1400" dirty="0" smtClean="0"/>
              <a:t>с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1400" dirty="0" smtClean="0"/>
              <a:t>6 	Официальный сайт России </a:t>
            </a:r>
            <a:r>
              <a:rPr lang="en-US" sz="1400" dirty="0" smtClean="0"/>
              <a:t>[</a:t>
            </a:r>
            <a:r>
              <a:rPr lang="ru-RU" sz="1400" dirty="0" smtClean="0"/>
              <a:t>Электронный ресурс</a:t>
            </a:r>
            <a:r>
              <a:rPr lang="en-US" sz="1400" dirty="0" smtClean="0"/>
              <a:t>]</a:t>
            </a:r>
            <a:r>
              <a:rPr lang="ru-RU" sz="1400" dirty="0" smtClean="0"/>
              <a:t> / Отдел Зелёные водоросли – Москва. – Режим доступа: </a:t>
            </a:r>
            <a:r>
              <a:rPr lang="en-US" sz="1400" dirty="0" smtClean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900igr.net/kartinki/biologija/Otdel-vodorosli/023-Otdel-zelenye-vodorosli.html</a:t>
            </a:r>
            <a:r>
              <a:rPr lang="ru-RU" sz="1400" dirty="0" smtClean="0"/>
              <a:t> - Дата доступа: 20.10.2016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ru-RU" sz="1400" dirty="0" smtClean="0"/>
              <a:t>7 	Официальный </a:t>
            </a:r>
            <a:r>
              <a:rPr lang="ru-RU" sz="1400" dirty="0" smtClean="0"/>
              <a:t>сайт России [Электронный ресурс] / </a:t>
            </a:r>
            <a:r>
              <a:rPr lang="en-US" sz="1400" dirty="0" smtClean="0"/>
              <a:t>T</a:t>
            </a:r>
            <a:r>
              <a:rPr lang="ru-RU" sz="1400" dirty="0" err="1" smtClean="0"/>
              <a:t>emplate-cms</a:t>
            </a:r>
            <a:r>
              <a:rPr lang="ru-RU" sz="1400" dirty="0" smtClean="0"/>
              <a:t>. – Москва, 2013. – Режим доступа: </a:t>
            </a:r>
            <a:r>
              <a:rPr lang="ru-RU" sz="1400" u="sng" dirty="0" smtClean="0">
                <a:hlinkClick r:id="rId5"/>
              </a:rPr>
              <a:t>http://www.template-cms.ru/biologia/znachenie_vodoroslej_v_prirode_i_dejatelnosti_cheloveka.html</a:t>
            </a:r>
            <a:r>
              <a:rPr lang="ru-RU" sz="1400" dirty="0" smtClean="0"/>
              <a:t> - Дата доступа: </a:t>
            </a:r>
            <a:r>
              <a:rPr lang="ru-RU" sz="1400" dirty="0" smtClean="0"/>
              <a:t>16.10.2016</a:t>
            </a:r>
            <a:endParaRPr lang="ru-RU" sz="1400" dirty="0" smtClean="0"/>
          </a:p>
          <a:p>
            <a:pPr marL="624078" indent="-514350" algn="just">
              <a:buFont typeface="+mj-lt"/>
              <a:buAutoNum type="arabicPeriod"/>
            </a:pPr>
            <a:endParaRPr lang="ru-RU" sz="1400" dirty="0" smtClean="0"/>
          </a:p>
          <a:p>
            <a:pPr marL="624078" indent="-514350" algn="just">
              <a:buNone/>
            </a:pPr>
            <a:endParaRPr lang="ru-RU" sz="1400" dirty="0" smtClean="0"/>
          </a:p>
          <a:p>
            <a:pPr marL="624078" lvl="0" indent="-514350" algn="just">
              <a:buFont typeface="+mj-lt"/>
              <a:buAutoNum type="arabicPeriod"/>
            </a:pPr>
            <a:endParaRPr lang="ru-RU" sz="1400" dirty="0" smtClean="0"/>
          </a:p>
          <a:p>
            <a:pPr marL="624078" indent="-514350"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Список использованных источников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 marL="624078" indent="-514350">
              <a:buAutoNum type="arabicPlain" startAt="8"/>
            </a:pPr>
            <a:r>
              <a:rPr lang="en-US" sz="1400" dirty="0" err="1" smtClean="0"/>
              <a:t>AlgaeBase</a:t>
            </a:r>
            <a:r>
              <a:rPr lang="en-US" sz="1400" dirty="0" smtClean="0"/>
              <a:t> </a:t>
            </a:r>
            <a:r>
              <a:rPr lang="en-US" sz="1400" dirty="0" smtClean="0"/>
              <a:t>[Electronic resource] / </a:t>
            </a:r>
            <a:r>
              <a:rPr lang="en-US" sz="1400" dirty="0" smtClean="0"/>
              <a:t>M. D. </a:t>
            </a:r>
            <a:r>
              <a:rPr lang="en-US" sz="1400" dirty="0" err="1" smtClean="0"/>
              <a:t>Guiry</a:t>
            </a:r>
            <a:r>
              <a:rPr lang="en-US" sz="1400" dirty="0" smtClean="0"/>
              <a:t> – 1996 – 2016. </a:t>
            </a:r>
            <a:r>
              <a:rPr lang="en-US" sz="1400" dirty="0" smtClean="0"/>
              <a:t>– Mode of access 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://www.algaebase.org/search/species/detail/?</a:t>
            </a:r>
            <a:r>
              <a:rPr lang="en-US" sz="1400" dirty="0" smtClean="0">
                <a:hlinkClick r:id="rId2"/>
              </a:rPr>
              <a:t>species_id=223</a:t>
            </a:r>
            <a:r>
              <a:rPr lang="ru-RU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Date </a:t>
            </a:r>
            <a:r>
              <a:rPr lang="en-US" sz="1400" dirty="0" smtClean="0"/>
              <a:t>of </a:t>
            </a:r>
            <a:r>
              <a:rPr lang="en-US" sz="1400" dirty="0" smtClean="0"/>
              <a:t>access</a:t>
            </a:r>
            <a:r>
              <a:rPr lang="ru-RU" sz="1400" dirty="0" smtClean="0"/>
              <a:t>: 20.10.2016</a:t>
            </a:r>
          </a:p>
          <a:p>
            <a:pPr marL="624078" indent="-514350">
              <a:buFont typeface="Wingdings 3"/>
              <a:buAutoNum type="arabicPlain" startAt="8"/>
            </a:pPr>
            <a:r>
              <a:rPr lang="en-US" sz="1400" dirty="0" smtClean="0"/>
              <a:t> </a:t>
            </a:r>
            <a:r>
              <a:rPr lang="en-US" sz="1400" dirty="0" smtClean="0"/>
              <a:t>[Electronic resource</a:t>
            </a:r>
            <a:r>
              <a:rPr lang="en-US" sz="1400" dirty="0" smtClean="0"/>
              <a:t>] </a:t>
            </a:r>
            <a:r>
              <a:rPr lang="en-US" sz="1400" dirty="0" smtClean="0"/>
              <a:t>– Mode of access :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elite-pets.narod.ru/plant_br50.htm</a:t>
            </a:r>
            <a:r>
              <a:rPr lang="ru-RU" sz="1400" dirty="0" smtClean="0"/>
              <a:t>. </a:t>
            </a:r>
            <a:r>
              <a:rPr lang="en-US" sz="1400" dirty="0" smtClean="0"/>
              <a:t>Date </a:t>
            </a:r>
            <a:r>
              <a:rPr lang="en-US" sz="1400" dirty="0" smtClean="0"/>
              <a:t>of access</a:t>
            </a:r>
            <a:r>
              <a:rPr lang="ru-RU" sz="1400" dirty="0" smtClean="0"/>
              <a:t>: </a:t>
            </a:r>
            <a:r>
              <a:rPr lang="ru-RU" sz="1400" dirty="0" smtClean="0"/>
              <a:t>20.10.2016</a:t>
            </a:r>
          </a:p>
          <a:p>
            <a:pPr marL="624078" indent="-514350">
              <a:buFont typeface="Wingdings 3"/>
              <a:buAutoNum type="arabicPlain" startAt="8"/>
            </a:pPr>
            <a:r>
              <a:rPr lang="ru-RU" sz="1400" dirty="0" smtClean="0"/>
              <a:t>Официальный сайт Республики Беларусь [Электронный ресурс] / Красная книга. – Беларусь, 2006. – Режим доступа: </a:t>
            </a:r>
            <a:r>
              <a:rPr lang="ru-RU" sz="1400" u="sng" dirty="0" smtClean="0">
                <a:hlinkClick r:id="rId4"/>
              </a:rPr>
              <a:t>http://redbook.minpriroda.gov.by/plantsinfo.html?id=210</a:t>
            </a:r>
            <a:r>
              <a:rPr lang="ru-RU" sz="1400" dirty="0" smtClean="0"/>
              <a:t> – Дата доступа: </a:t>
            </a:r>
            <a:r>
              <a:rPr lang="ru-RU" sz="1400" dirty="0" smtClean="0"/>
              <a:t>18.10.2016</a:t>
            </a:r>
            <a:endParaRPr lang="ru-RU" sz="1400" dirty="0" smtClean="0"/>
          </a:p>
          <a:p>
            <a:pPr marL="624078" indent="-514350">
              <a:buAutoNum type="arabicPlain" startAt="8"/>
            </a:pPr>
            <a:endParaRPr lang="ru-RU" sz="1400" dirty="0" smtClean="0"/>
          </a:p>
          <a:p>
            <a:pPr marL="624078" indent="-514350">
              <a:buAutoNum type="arabicPlain" startAt="8"/>
            </a:pPr>
            <a:endParaRPr lang="ru-RU" sz="1400" dirty="0" smtClean="0"/>
          </a:p>
          <a:p>
            <a:pPr marL="624078" indent="-514350">
              <a:buNone/>
            </a:pPr>
            <a:r>
              <a:rPr lang="ru-RU" sz="1400" dirty="0" smtClean="0"/>
              <a:t>		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Список использованных источников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зелёные водорос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071678"/>
            <a:ext cx="8072493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894" y="6000768"/>
            <a:ext cx="62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Рисунок 1 – Разнообразие представителей зелёных водорослей </a:t>
            </a:r>
            <a:r>
              <a:rPr lang="en-US" sz="1400" dirty="0" smtClean="0"/>
              <a:t>[2]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	Отдел  </a:t>
            </a:r>
            <a:r>
              <a:rPr lang="ru-RU" sz="1400" b="1" u="sng" dirty="0"/>
              <a:t>Зелёные водоросли</a:t>
            </a:r>
            <a:r>
              <a:rPr lang="ru-RU" sz="1400" dirty="0"/>
              <a:t> – это самый обширный отдел из всех известных водорослей в настоящее </a:t>
            </a:r>
            <a:r>
              <a:rPr lang="ru-RU" sz="1400" dirty="0" smtClean="0"/>
              <a:t>время. Представители - </a:t>
            </a:r>
            <a:r>
              <a:rPr lang="ru-RU" sz="1400" dirty="0" smtClean="0"/>
              <a:t>одноклеточные, колониальные, ценобиальные и многоклеточные организмы, с разной морфологической структурой таллома</a:t>
            </a:r>
            <a:r>
              <a:rPr lang="ru-RU" sz="1400" dirty="0" smtClean="0"/>
              <a:t>. </a:t>
            </a:r>
            <a:r>
              <a:rPr lang="ru-RU" sz="1400" dirty="0"/>
              <a:t>По приблизительным подсчётам сюда входит от 13 000 до 20 000 видов. Все они </a:t>
            </a:r>
            <a:r>
              <a:rPr lang="ru-RU" sz="1400" dirty="0" smtClean="0"/>
              <a:t>отличаются </a:t>
            </a:r>
            <a:r>
              <a:rPr lang="ru-RU" sz="1400" dirty="0"/>
              <a:t>чисто-зелёным цветом своих </a:t>
            </a:r>
            <a:r>
              <a:rPr lang="ru-RU" sz="1400" dirty="0" smtClean="0"/>
              <a:t>слоевищ </a:t>
            </a:r>
            <a:r>
              <a:rPr lang="en-US" sz="1400" dirty="0" smtClean="0"/>
              <a:t>[1]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8572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Общая характеристика отдела Зелёные водоросли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654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Типы структуры вегетативного тела Зелёных водорослей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19339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34087"/>
            <a:ext cx="2428892" cy="28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928670"/>
            <a:ext cx="18014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976554"/>
            <a:ext cx="1785950" cy="20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000107"/>
            <a:ext cx="2458332" cy="228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868" y="4429132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Рисунок 2 – Типы структуры таллома </a:t>
            </a:r>
            <a:r>
              <a:rPr lang="en-US" sz="2000" dirty="0" smtClean="0"/>
              <a:t>[3]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4929198"/>
            <a:ext cx="5072066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/>
              <a:t>1 –</a:t>
            </a:r>
            <a:r>
              <a:rPr lang="ru-RU" sz="2000" dirty="0" smtClean="0"/>
              <a:t> </a:t>
            </a:r>
            <a:r>
              <a:rPr lang="ru-RU" sz="2000" dirty="0" err="1" smtClean="0"/>
              <a:t>Монадный</a:t>
            </a:r>
            <a:endParaRPr lang="ru-RU" sz="2000" dirty="0"/>
          </a:p>
          <a:p>
            <a:r>
              <a:rPr lang="ru-RU" sz="2000" dirty="0" smtClean="0"/>
              <a:t>2 – </a:t>
            </a:r>
            <a:r>
              <a:rPr lang="ru-RU" sz="2000" dirty="0" err="1" smtClean="0"/>
              <a:t>Гемимонадный</a:t>
            </a:r>
            <a:endParaRPr lang="ru-RU" sz="2000" dirty="0" smtClean="0"/>
          </a:p>
          <a:p>
            <a:r>
              <a:rPr lang="ru-RU" sz="2000" dirty="0" smtClean="0"/>
              <a:t>3 – </a:t>
            </a:r>
            <a:r>
              <a:rPr lang="ru-RU" sz="2000" dirty="0" err="1" smtClean="0"/>
              <a:t>Коккоидный</a:t>
            </a:r>
            <a:endParaRPr lang="ru-RU" sz="2000" dirty="0" smtClean="0"/>
          </a:p>
          <a:p>
            <a:r>
              <a:rPr lang="ru-RU" sz="2000" dirty="0" smtClean="0"/>
              <a:t>4 – Нитчатый</a:t>
            </a:r>
          </a:p>
          <a:p>
            <a:r>
              <a:rPr lang="ru-RU" sz="2000" dirty="0" smtClean="0"/>
              <a:t>5 – </a:t>
            </a:r>
            <a:r>
              <a:rPr lang="ru-RU" sz="2000" dirty="0" err="1" smtClean="0"/>
              <a:t>Разнонитчатый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структуры вегетативного тела Зелёных водорослей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4188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928670"/>
            <a:ext cx="1143008" cy="42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1214446" cy="410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9490" y="928669"/>
            <a:ext cx="1077285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6248" y="5214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6-Псевдопаренхиматозный</a:t>
            </a:r>
          </a:p>
          <a:p>
            <a:r>
              <a:rPr lang="ru-RU" sz="2000" dirty="0" smtClean="0"/>
              <a:t>7 – Паренхиматозный</a:t>
            </a:r>
          </a:p>
          <a:p>
            <a:r>
              <a:rPr lang="ru-RU" sz="2000" dirty="0" smtClean="0"/>
              <a:t>8 – </a:t>
            </a:r>
            <a:r>
              <a:rPr lang="ru-RU" sz="2000" dirty="0" err="1" smtClean="0"/>
              <a:t>Сифонокладальный</a:t>
            </a:r>
            <a:endParaRPr lang="ru-RU" sz="2000" dirty="0" smtClean="0"/>
          </a:p>
          <a:p>
            <a:r>
              <a:rPr lang="ru-RU" sz="2000" dirty="0" smtClean="0"/>
              <a:t>9 - </a:t>
            </a:r>
            <a:r>
              <a:rPr lang="ru-RU" sz="2000" dirty="0" err="1" smtClean="0"/>
              <a:t>Сифональный</a:t>
            </a: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5720" y="492919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3 – Типы структуры таллома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643938" cy="7858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Строение некоторых представителей отдела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Chlorophyta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3"/>
            <a:ext cx="8827423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557214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4 – Строение зелёной водоросли </a:t>
            </a:r>
            <a:r>
              <a:rPr lang="en-US" i="1" dirty="0" smtClean="0"/>
              <a:t>Spirogyra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654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Строение некоторых представителей отдела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Chlorophyta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286544" cy="47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578645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5 – Строение водоросли</a:t>
            </a:r>
            <a:r>
              <a:rPr lang="en-US" dirty="0" smtClean="0"/>
              <a:t> </a:t>
            </a:r>
            <a:r>
              <a:rPr lang="en-US" i="1" dirty="0" err="1" smtClean="0"/>
              <a:t>Chlamydomonas</a:t>
            </a:r>
            <a:r>
              <a:rPr lang="en-US" i="1" dirty="0" smtClean="0"/>
              <a:t> </a:t>
            </a:r>
            <a:r>
              <a:rPr lang="en-US" dirty="0" smtClean="0"/>
              <a:t>[5]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229600" cy="5826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Размножение водорослей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685" y="928670"/>
            <a:ext cx="540347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585789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6 – Различные виды размножения видов рода </a:t>
            </a:r>
            <a:r>
              <a:rPr lang="en-US" i="1" dirty="0" err="1" smtClean="0"/>
              <a:t>Chlorhormidium</a:t>
            </a:r>
            <a:r>
              <a:rPr lang="ru-RU" dirty="0" smtClean="0"/>
              <a:t> </a:t>
            </a:r>
            <a:r>
              <a:rPr lang="en-US" dirty="0" smtClean="0"/>
              <a:t> [3]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371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</a:t>
            </a:r>
            <a:r>
              <a:rPr lang="ru-RU" dirty="0" smtClean="0"/>
              <a:t>участок вегетативной нити</a:t>
            </a:r>
          </a:p>
          <a:p>
            <a:r>
              <a:rPr lang="ru-RU" dirty="0" smtClean="0"/>
              <a:t>2 – фрагментация нити</a:t>
            </a:r>
          </a:p>
          <a:p>
            <a:r>
              <a:rPr lang="ru-RU" dirty="0" smtClean="0"/>
              <a:t>3 – зооспоры</a:t>
            </a:r>
          </a:p>
          <a:p>
            <a:r>
              <a:rPr lang="ru-RU" dirty="0" smtClean="0"/>
              <a:t>4 – образование апланоспор</a:t>
            </a:r>
          </a:p>
          <a:p>
            <a:r>
              <a:rPr lang="ru-RU" dirty="0" smtClean="0"/>
              <a:t>5 – образование </a:t>
            </a:r>
            <a:r>
              <a:rPr lang="ru-RU" dirty="0" err="1" smtClean="0"/>
              <a:t>акинет</a:t>
            </a:r>
            <a:endParaRPr lang="ru-RU" dirty="0" smtClean="0"/>
          </a:p>
          <a:p>
            <a:r>
              <a:rPr lang="ru-RU" dirty="0" smtClean="0"/>
              <a:t>6 – микрогамета</a:t>
            </a:r>
          </a:p>
          <a:p>
            <a:r>
              <a:rPr lang="ru-RU" dirty="0" smtClean="0"/>
              <a:t>7 – макрогамета</a:t>
            </a:r>
          </a:p>
          <a:p>
            <a:r>
              <a:rPr lang="ru-RU" dirty="0" smtClean="0"/>
              <a:t>8 - зигота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5826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Бесполое размножение Зелёных водорослей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63624"/>
            <a:ext cx="5857916" cy="601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7 – Бесполое размножение  представителя рода </a:t>
            </a:r>
            <a:r>
              <a:rPr lang="en-US" i="1" dirty="0" err="1" smtClean="0"/>
              <a:t>Chlamydomonas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5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229600" cy="439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Бесполое размножение Зелёных водорослей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8248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Рисунок 8 – Жизненный цикл представителя рода </a:t>
            </a:r>
            <a:r>
              <a:rPr lang="en-US" i="1" dirty="0" smtClean="0"/>
              <a:t>Chlorella </a:t>
            </a:r>
            <a:r>
              <a:rPr lang="ru-RU" dirty="0" smtClean="0"/>
              <a:t>. Бесполое размножение с образованием автоспор </a:t>
            </a:r>
            <a:r>
              <a:rPr lang="en-US" dirty="0" smtClean="0"/>
              <a:t>[</a:t>
            </a:r>
            <a:r>
              <a:rPr lang="ru-RU" dirty="0" smtClean="0"/>
              <a:t>5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118ADD-38AC-4E88-91A2-5DEEDEA4E7EE}"/>
</file>

<file path=customXml/itemProps2.xml><?xml version="1.0" encoding="utf-8"?>
<ds:datastoreItem xmlns:ds="http://schemas.openxmlformats.org/officeDocument/2006/customXml" ds:itemID="{36000359-72CE-49F3-BFF9-76F4DE2A04D5}"/>
</file>

<file path=customXml/itemProps3.xml><?xml version="1.0" encoding="utf-8"?>
<ds:datastoreItem xmlns:ds="http://schemas.openxmlformats.org/officeDocument/2006/customXml" ds:itemID="{B865892D-0DEA-4F4A-A37F-439005FA7398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424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Общая характеристика отдела Зелёные водоросли, строение, размножение, распространение и значение, принципы классификации </vt:lpstr>
      <vt:lpstr>Слайд 2</vt:lpstr>
      <vt:lpstr>Типы структуры вегетативного тела Зелёных водорослей</vt:lpstr>
      <vt:lpstr>Слайд 4</vt:lpstr>
      <vt:lpstr>Строение некоторых представителей отдела Chlorophyta</vt:lpstr>
      <vt:lpstr>Строение некоторых представителей отдела Chlorophyta </vt:lpstr>
      <vt:lpstr>Размножение водорослей</vt:lpstr>
      <vt:lpstr>Бесполое размножение Зелёных водорослей </vt:lpstr>
      <vt:lpstr>Бесполое размножение Зелёных водорослей</vt:lpstr>
      <vt:lpstr>Половое размножение представителей отдела Зелёные водоросли</vt:lpstr>
      <vt:lpstr>Половое размножение представителей отдела Зелёные водоросли</vt:lpstr>
      <vt:lpstr>Значение представителей отдела Зелёные водоросли</vt:lpstr>
      <vt:lpstr>Кладофора эгагропильная – вид отдела Зелёные водоросли, занесённый в Красную Книгу Республики Беларусь</vt:lpstr>
      <vt:lpstr>Список использованных источников</vt:lpstr>
      <vt:lpstr>Список использованных источников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отдела Зелёные водоросли, строение, размножение, распространение и значение, принципы классификации</dc:title>
  <dc:creator>Admin</dc:creator>
  <cp:lastModifiedBy>Admin</cp:lastModifiedBy>
  <cp:revision>27</cp:revision>
  <dcterms:created xsi:type="dcterms:W3CDTF">2016-10-20T16:09:11Z</dcterms:created>
  <dcterms:modified xsi:type="dcterms:W3CDTF">2016-10-20T19:30:27Z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