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wmf" ContentType="image/x-wmf"/>
  <Default Extension="jpeg" ContentType="image/jpeg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87229-590C-4540-AF46-5F39A5F96D20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77DE-0BB5-4392-A5C7-2348CF740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E9F0A-1C7A-4C56-87ED-B9AEAA5F9E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0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6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6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7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2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6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0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4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4C3F-A580-4362-B747-2DBE6290F677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8B00-99B2-4B8D-B5A4-43707C5C9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1.wmf"/><Relationship Id="rId9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00" name="AutoShape 24"/>
          <p:cNvSpPr>
            <a:spLocks noChangeArrowheads="1"/>
          </p:cNvSpPr>
          <p:nvPr/>
        </p:nvSpPr>
        <p:spPr bwMode="auto">
          <a:xfrm>
            <a:off x="2051720" y="1682146"/>
            <a:ext cx="6912768" cy="71933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000" tIns="10800" rIns="18000" bIns="10800" anchor="ctr"/>
          <a:lstStyle/>
          <a:p>
            <a:pPr algn="ctr" eaLnBrk="0" hangingPunct="0"/>
            <a:endParaRPr lang="en-US" sz="2000" b="1" dirty="0">
              <a:solidFill>
                <a:srgbClr val="0000CC"/>
              </a:solidFill>
              <a:latin typeface="+mn-lt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00CC"/>
                </a:solidFill>
              </a:rPr>
              <a:t>Узнаем  </a:t>
            </a:r>
            <a:r>
              <a:rPr lang="ru-RU" sz="2000" b="1" dirty="0" smtClean="0">
                <a:solidFill>
                  <a:srgbClr val="0000CC"/>
                </a:solidFill>
                <a:latin typeface="+mn-lt"/>
              </a:rPr>
              <a:t>радиационную  обстановку</a:t>
            </a:r>
            <a:endParaRPr lang="ru-RU" sz="2000" b="1" dirty="0">
              <a:solidFill>
                <a:srgbClr val="0000CC"/>
              </a:solidFill>
              <a:latin typeface="+mn-lt"/>
            </a:endParaRPr>
          </a:p>
          <a:p>
            <a:pPr algn="ctr" eaLnBrk="0" hangingPunct="0"/>
            <a:endParaRPr lang="ru-RU" sz="2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27001" name="AutoShape 25"/>
          <p:cNvSpPr>
            <a:spLocks noChangeArrowheads="1"/>
          </p:cNvSpPr>
          <p:nvPr/>
        </p:nvSpPr>
        <p:spPr bwMode="auto">
          <a:xfrm>
            <a:off x="2051721" y="2984094"/>
            <a:ext cx="6948784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000" tIns="7200" rIns="18000" bIns="10800" anchor="ctr"/>
          <a:lstStyle/>
          <a:p>
            <a:pPr algn="ctr" eaLnBrk="0" hangingPunct="0"/>
            <a:r>
              <a:rPr lang="ru-RU" sz="2000" b="1" dirty="0" smtClean="0">
                <a:solidFill>
                  <a:srgbClr val="0000CC"/>
                </a:solidFill>
              </a:rPr>
              <a:t>Контролируем  уровни  содержания  радионуклидов  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CC"/>
                </a:solidFill>
              </a:rPr>
              <a:t>в продуктах питания</a:t>
            </a:r>
            <a:endParaRPr lang="ru-RU" sz="2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27002" name="AutoShape 26"/>
          <p:cNvSpPr>
            <a:spLocks noChangeArrowheads="1"/>
          </p:cNvSpPr>
          <p:nvPr/>
        </p:nvSpPr>
        <p:spPr bwMode="auto">
          <a:xfrm>
            <a:off x="2051720" y="4286707"/>
            <a:ext cx="6912768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00CC"/>
                </a:solidFill>
                <a:latin typeface="+mn-lt"/>
              </a:rPr>
              <a:t>Оцениваем  эффективность</a:t>
            </a:r>
            <a:r>
              <a:rPr lang="en-US" sz="20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+mn-lt"/>
              </a:rPr>
              <a:t> защитных  мер </a:t>
            </a:r>
            <a:endParaRPr lang="ru-RU" sz="2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27003" name="AutoShape 27"/>
          <p:cNvSpPr>
            <a:spLocks noChangeArrowheads="1"/>
          </p:cNvSpPr>
          <p:nvPr/>
        </p:nvSpPr>
        <p:spPr bwMode="auto">
          <a:xfrm>
            <a:off x="2051721" y="5589320"/>
            <a:ext cx="6897344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0000CC"/>
                </a:solidFill>
                <a:latin typeface="+mn-lt"/>
              </a:rPr>
              <a:t>Разрабатываем  стратегии  </a:t>
            </a:r>
            <a:r>
              <a:rPr lang="ru-RU" sz="2000" b="1" dirty="0" err="1" smtClean="0">
                <a:solidFill>
                  <a:srgbClr val="0000CC"/>
                </a:solidFill>
                <a:latin typeface="+mn-lt"/>
              </a:rPr>
              <a:t>реабилитациии</a:t>
            </a:r>
            <a:endParaRPr lang="ru-RU" sz="2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5696" y="1268760"/>
            <a:ext cx="1620000" cy="16200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5696" y="2552963"/>
            <a:ext cx="1620000" cy="16200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7115" y="3837166"/>
            <a:ext cx="1620000" cy="1620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5696" y="5121368"/>
            <a:ext cx="1620000" cy="1620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95593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7" imgW="4187952" imgH="3749040" progId="">
                  <p:embed/>
                </p:oleObj>
              </mc:Choice>
              <mc:Fallback>
                <p:oleObj name="CorelDRAW" r:id="rId7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935622" cy="714380"/>
          </a:xfrm>
        </p:spPr>
        <p:txBody>
          <a:bodyPr>
            <a:noAutofit/>
          </a:bodyPr>
          <a:lstStyle/>
          <a:p>
            <a:pPr marL="479425" lvl="0" indent="-298450" defTabSz="127952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Радиационный контроль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8794" y="1000108"/>
            <a:ext cx="242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Цели:</a:t>
            </a:r>
            <a:endParaRPr lang="ru-RU" sz="3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2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0" grpId="0" animBg="1"/>
      <p:bldP spid="127001" grpId="0" animBg="1"/>
      <p:bldP spid="127002" grpId="0" animBg="1"/>
      <p:bldP spid="127003" grpId="0" animBg="1"/>
      <p:bldP spid="2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трелка вправо 37"/>
          <p:cNvSpPr/>
          <p:nvPr/>
        </p:nvSpPr>
        <p:spPr>
          <a:xfrm>
            <a:off x="1475656" y="1340768"/>
            <a:ext cx="815491" cy="408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7533748" y="3253334"/>
            <a:ext cx="628804" cy="408632"/>
          </a:xfrm>
          <a:prstGeom prst="rightArrow">
            <a:avLst>
              <a:gd name="adj1" fmla="val 50000"/>
              <a:gd name="adj2" fmla="val 72101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4147013">
            <a:off x="5566051" y="4611090"/>
            <a:ext cx="883447" cy="51516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751048">
            <a:off x="3790942" y="4138879"/>
            <a:ext cx="815491" cy="408632"/>
          </a:xfrm>
          <a:prstGeom prst="rightArrow">
            <a:avLst/>
          </a:prstGeom>
          <a:solidFill>
            <a:srgbClr val="D09E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475656" y="2848473"/>
            <a:ext cx="815491" cy="408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475656" y="5898060"/>
            <a:ext cx="815491" cy="408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475656" y="4404313"/>
            <a:ext cx="815491" cy="408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496" y="5391376"/>
            <a:ext cx="1836000" cy="1422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35496" y="2341532"/>
            <a:ext cx="1836000" cy="142251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496" y="3866711"/>
            <a:ext cx="1836000" cy="1422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AutoShape 3" descr="продукты2"/>
          <p:cNvSpPr>
            <a:spLocks noChangeArrowheads="1"/>
          </p:cNvSpPr>
          <p:nvPr/>
        </p:nvSpPr>
        <p:spPr bwMode="auto">
          <a:xfrm>
            <a:off x="5715008" y="5357826"/>
            <a:ext cx="1122183" cy="1080121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460321">
            <a:off x="3883255" y="2073910"/>
            <a:ext cx="1466142" cy="408632"/>
          </a:xfrm>
          <a:prstGeom prst="rightArrow">
            <a:avLst/>
          </a:prstGeom>
          <a:solidFill>
            <a:srgbClr val="D09E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8845682">
            <a:off x="3306915" y="5158330"/>
            <a:ext cx="2237370" cy="408632"/>
          </a:xfrm>
          <a:prstGeom prst="rightArrow">
            <a:avLst/>
          </a:prstGeom>
          <a:solidFill>
            <a:srgbClr val="D09E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285984" y="1000108"/>
            <a:ext cx="2653230" cy="1224000"/>
            <a:chOff x="2387741" y="2680112"/>
            <a:chExt cx="2653230" cy="1224000"/>
          </a:xfrm>
        </p:grpSpPr>
        <p:sp>
          <p:nvSpPr>
            <p:cNvPr id="18" name="Oval 21" descr="яблоки"/>
            <p:cNvSpPr>
              <a:spLocks noChangeArrowheads="1"/>
            </p:cNvSpPr>
            <p:nvPr/>
          </p:nvSpPr>
          <p:spPr bwMode="auto">
            <a:xfrm>
              <a:off x="3745063" y="2680112"/>
              <a:ext cx="1295908" cy="1224000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 r="-1019"/>
              </a:stretch>
            </a:blipFill>
            <a:ln w="38100">
              <a:solidFill>
                <a:schemeClr val="accent3">
                  <a:lumMod val="5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Oval 18" descr="поле"/>
            <p:cNvSpPr>
              <a:spLocks noChangeArrowheads="1"/>
            </p:cNvSpPr>
            <p:nvPr/>
          </p:nvSpPr>
          <p:spPr bwMode="auto">
            <a:xfrm>
              <a:off x="2387741" y="2680112"/>
              <a:ext cx="1295908" cy="1224000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 r="-9277"/>
              </a:stretch>
            </a:blipFill>
            <a:ln w="38100">
              <a:solidFill>
                <a:schemeClr val="accent3">
                  <a:lumMod val="5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1" name="Oval 21" descr="яблоки"/>
          <p:cNvSpPr>
            <a:spLocks noChangeArrowheads="1"/>
          </p:cNvSpPr>
          <p:nvPr/>
        </p:nvSpPr>
        <p:spPr bwMode="auto">
          <a:xfrm>
            <a:off x="2387741" y="4059802"/>
            <a:ext cx="1295908" cy="1224000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 r="-1019"/>
            </a:stretch>
          </a:blipFill>
          <a:ln w="38100">
            <a:solidFill>
              <a:schemeClr val="accent3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778024" y="2865898"/>
            <a:ext cx="1724381" cy="1512168"/>
            <a:chOff x="4778024" y="2865898"/>
            <a:chExt cx="1724381" cy="1512168"/>
          </a:xfrm>
        </p:grpSpPr>
        <p:sp>
          <p:nvSpPr>
            <p:cNvPr id="4" name="Восьмиугольник 3"/>
            <p:cNvSpPr/>
            <p:nvPr/>
          </p:nvSpPr>
          <p:spPr>
            <a:xfrm>
              <a:off x="4803031" y="2865898"/>
              <a:ext cx="1512168" cy="1512168"/>
            </a:xfrm>
            <a:prstGeom prst="octagon">
              <a:avLst/>
            </a:prstGeom>
            <a:blipFill>
              <a:blip r:embed="rId10"/>
              <a:stretch>
                <a:fillRect/>
              </a:stretch>
            </a:blip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78024" y="3611064"/>
              <a:ext cx="1724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1600" b="1" spc="50" dirty="0" err="1" smtClean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Радконтроль</a:t>
              </a:r>
              <a:endPara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43702" y="6286520"/>
            <a:ext cx="207170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A72719"/>
                </a:solidFill>
                <a:latin typeface="Arial" pitchFamily="34" charset="0"/>
                <a:cs typeface="Arial" pitchFamily="34" charset="0"/>
              </a:rPr>
              <a:t>Утилизация</a:t>
            </a:r>
            <a:endParaRPr lang="ru-RU" sz="2300" b="1" dirty="0">
              <a:solidFill>
                <a:srgbClr val="A727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0826" y="785794"/>
            <a:ext cx="26431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Рацион питания</a:t>
            </a:r>
            <a:endParaRPr lang="ru-RU" sz="2300" b="1" u="sng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Восьмиугольник 34"/>
          <p:cNvSpPr/>
          <p:nvPr/>
        </p:nvSpPr>
        <p:spPr>
          <a:xfrm>
            <a:off x="4799454" y="2866410"/>
            <a:ext cx="1512168" cy="1512168"/>
          </a:xfrm>
          <a:prstGeom prst="octagon">
            <a:avLst/>
          </a:prstGeom>
          <a:solidFill>
            <a:srgbClr val="FF0000">
              <a:alpha val="3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осьмиугольник 35"/>
          <p:cNvSpPr/>
          <p:nvPr/>
        </p:nvSpPr>
        <p:spPr>
          <a:xfrm>
            <a:off x="4799454" y="2869285"/>
            <a:ext cx="1512168" cy="1512168"/>
          </a:xfrm>
          <a:prstGeom prst="octagon">
            <a:avLst/>
          </a:prstGeom>
          <a:solidFill>
            <a:srgbClr val="00B050">
              <a:alpha val="3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Rectangle 3"/>
          <p:cNvSpPr>
            <a:spLocks noGrp="1" noChangeArrowheads="1"/>
          </p:cNvSpPr>
          <p:nvPr>
            <p:ph type="title"/>
          </p:nvPr>
        </p:nvSpPr>
        <p:spPr>
          <a:xfrm>
            <a:off x="994096" y="0"/>
            <a:ext cx="8149904" cy="700764"/>
          </a:xfrm>
        </p:spPr>
        <p:txBody>
          <a:bodyPr>
            <a:noAutofit/>
          </a:bodyPr>
          <a:lstStyle/>
          <a:p>
            <a:pPr marL="479425" lvl="0" indent="-28575" defTabSz="1279525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Радиационный контроль </a:t>
            </a:r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/>
        </p:nvSpPr>
        <p:spPr>
          <a:xfrm>
            <a:off x="35496" y="816353"/>
            <a:ext cx="1836000" cy="142251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Oval 21" descr="яблоки"/>
          <p:cNvSpPr>
            <a:spLocks noChangeArrowheads="1"/>
          </p:cNvSpPr>
          <p:nvPr/>
        </p:nvSpPr>
        <p:spPr bwMode="auto">
          <a:xfrm>
            <a:off x="2357422" y="2571744"/>
            <a:ext cx="1296000" cy="1224000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 r="-1019"/>
            </a:stretch>
          </a:blipFill>
          <a:ln w="38100">
            <a:solidFill>
              <a:schemeClr val="accent3">
                <a:lumMod val="5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781127" y="3047621"/>
            <a:ext cx="841642" cy="408632"/>
          </a:xfrm>
          <a:prstGeom prst="rightArrow">
            <a:avLst/>
          </a:prstGeom>
          <a:solidFill>
            <a:srgbClr val="D09E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/>
        </p:nvSpPr>
        <p:spPr>
          <a:xfrm>
            <a:off x="35971" y="827783"/>
            <a:ext cx="1836000" cy="142251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900" b="1" dirty="0" smtClean="0">
                <a:solidFill>
                  <a:srgbClr val="ABF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защитных мероприятий</a:t>
            </a:r>
            <a:endParaRPr lang="ru-RU" sz="1900" b="1" dirty="0">
              <a:solidFill>
                <a:srgbClr val="ABFF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>
            <a:spLocks noChangeAspect="1"/>
          </p:cNvSpPr>
          <p:nvPr/>
        </p:nvSpPr>
        <p:spPr>
          <a:xfrm>
            <a:off x="35496" y="2343666"/>
            <a:ext cx="1836000" cy="142251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900" b="1" dirty="0" smtClean="0">
                <a:solidFill>
                  <a:srgbClr val="ABF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защитных мероприятий</a:t>
            </a:r>
            <a:endParaRPr lang="ru-RU" sz="1900" b="1" dirty="0">
              <a:solidFill>
                <a:srgbClr val="ABFF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>
            <a:spLocks noChangeAspect="1"/>
          </p:cNvSpPr>
          <p:nvPr/>
        </p:nvSpPr>
        <p:spPr>
          <a:xfrm>
            <a:off x="35496" y="3867015"/>
            <a:ext cx="1836000" cy="142251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900" b="1" dirty="0" smtClean="0">
                <a:solidFill>
                  <a:srgbClr val="ABF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информационной работы</a:t>
            </a:r>
            <a:endParaRPr lang="ru-RU" sz="1900" b="1" dirty="0">
              <a:solidFill>
                <a:srgbClr val="ABFF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/>
          <p:cNvSpPr>
            <a:spLocks noChangeAspect="1"/>
          </p:cNvSpPr>
          <p:nvPr/>
        </p:nvSpPr>
        <p:spPr>
          <a:xfrm>
            <a:off x="34290" y="5390862"/>
            <a:ext cx="1836000" cy="142251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900" b="1" dirty="0" smtClean="0">
                <a:solidFill>
                  <a:srgbClr val="ABFF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Проведение информационной работы</a:t>
            </a:r>
            <a:endParaRPr lang="ru-RU" sz="1900" b="1" dirty="0">
              <a:solidFill>
                <a:srgbClr val="ABFF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232264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13" imgW="4187952" imgH="3749040" progId="">
                  <p:embed/>
                </p:oleObj>
              </mc:Choice>
              <mc:Fallback>
                <p:oleObj name="CorelDRAW" r:id="rId1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357422" y="5500702"/>
            <a:ext cx="2653230" cy="1224000"/>
            <a:chOff x="2357422" y="5500702"/>
            <a:chExt cx="2653230" cy="1224000"/>
          </a:xfrm>
        </p:grpSpPr>
        <p:sp>
          <p:nvSpPr>
            <p:cNvPr id="19" name="Oval 22" descr="колосья"/>
            <p:cNvSpPr>
              <a:spLocks noChangeArrowheads="1"/>
            </p:cNvSpPr>
            <p:nvPr/>
          </p:nvSpPr>
          <p:spPr bwMode="auto">
            <a:xfrm>
              <a:off x="2357422" y="5500702"/>
              <a:ext cx="1295908" cy="1224000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 b="-1831"/>
              </a:stretch>
            </a:blipFill>
            <a:ln w="38100">
              <a:solidFill>
                <a:schemeClr val="accent3">
                  <a:lumMod val="5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Oval 22" descr="колосья"/>
            <p:cNvSpPr>
              <a:spLocks noChangeArrowheads="1"/>
            </p:cNvSpPr>
            <p:nvPr/>
          </p:nvSpPr>
          <p:spPr bwMode="auto">
            <a:xfrm>
              <a:off x="3714744" y="5500702"/>
              <a:ext cx="1295908" cy="1224000"/>
            </a:xfrm>
            <a:prstGeom prst="ellipse">
              <a:avLst/>
            </a:prstGeom>
            <a:blipFill dpi="0" rotWithShape="1">
              <a:blip r:embed="rId16"/>
              <a:srcRect/>
              <a:stretch>
                <a:fillRect b="-1831"/>
              </a:stretch>
            </a:blipFill>
            <a:ln w="38100">
              <a:solidFill>
                <a:schemeClr val="accent3">
                  <a:lumMod val="50000"/>
                  <a:lumOff val="0"/>
                </a:schemeClr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00892" y="1571612"/>
            <a:ext cx="1952523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 descr="продукты2"/>
          <p:cNvSpPr>
            <a:spLocks noChangeArrowheads="1"/>
          </p:cNvSpPr>
          <p:nvPr/>
        </p:nvSpPr>
        <p:spPr bwMode="auto">
          <a:xfrm>
            <a:off x="6000760" y="1285860"/>
            <a:ext cx="1155452" cy="1080121"/>
          </a:xfrm>
          <a:prstGeom prst="roundRect">
            <a:avLst>
              <a:gd name="adj" fmla="val 16667"/>
            </a:avLst>
          </a:prstGeom>
          <a:blipFill dpi="0" rotWithShape="1">
            <a:blip r:embed="rId18"/>
            <a:srcRect/>
            <a:stretch>
              <a:fillRect/>
            </a:stretch>
          </a:blipFill>
          <a:ln w="38100">
            <a:solidFill>
              <a:srgbClr val="198B3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" name="Picture 5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15140" y="3786190"/>
            <a:ext cx="2268000" cy="154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 rot="19488984">
            <a:off x="6152970" y="2618255"/>
            <a:ext cx="1055674" cy="408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83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9" grpId="0" animBg="1"/>
      <p:bldP spid="27" grpId="0" animBg="1"/>
      <p:bldP spid="25" grpId="0" animBg="1"/>
      <p:bldP spid="22" grpId="0" animBg="1"/>
      <p:bldP spid="23" grpId="0" animBg="1"/>
      <p:bldP spid="7" grpId="0" animBg="1"/>
      <p:bldP spid="16" grpId="0" animBg="1"/>
      <p:bldP spid="24" grpId="0" animBg="1"/>
      <p:bldP spid="26" grpId="0" animBg="1"/>
      <p:bldP spid="15" grpId="0"/>
      <p:bldP spid="33" grpId="0"/>
      <p:bldP spid="35" grpId="0" animBg="1"/>
      <p:bldP spid="36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94000"/>
            <a:ext cx="6125990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5"/>
          <p:cNvSpPr txBox="1">
            <a:spLocks noChangeArrowheads="1"/>
          </p:cNvSpPr>
          <p:nvPr/>
        </p:nvSpPr>
        <p:spPr bwMode="gray">
          <a:xfrm>
            <a:off x="519113" y="473392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6395" name="Rectangle 18"/>
          <p:cNvSpPr>
            <a:spLocks noChangeArrowheads="1"/>
          </p:cNvSpPr>
          <p:nvPr/>
        </p:nvSpPr>
        <p:spPr bwMode="auto">
          <a:xfrm>
            <a:off x="10895013" y="1281113"/>
            <a:ext cx="25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16397" name="Rectangle 189"/>
          <p:cNvSpPr>
            <a:spLocks noChangeArrowheads="1"/>
          </p:cNvSpPr>
          <p:nvPr/>
        </p:nvSpPr>
        <p:spPr bwMode="auto">
          <a:xfrm>
            <a:off x="39688" y="6167438"/>
            <a:ext cx="31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175" name="Заголовок 1"/>
          <p:cNvSpPr txBox="1">
            <a:spLocks/>
          </p:cNvSpPr>
          <p:nvPr/>
        </p:nvSpPr>
        <p:spPr>
          <a:xfrm>
            <a:off x="618218" y="116632"/>
            <a:ext cx="7914221" cy="597724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Поддержка населения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3"/>
          <p:cNvSpPr txBox="1">
            <a:spLocks noChangeArrowheads="1"/>
          </p:cNvSpPr>
          <p:nvPr/>
        </p:nvSpPr>
        <p:spPr>
          <a:xfrm>
            <a:off x="428596" y="839788"/>
            <a:ext cx="8535892" cy="5635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Центры практической радиационной культуры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63500" y="63500"/>
          <a:ext cx="82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orelDRAW" r:id="rId5" imgW="4187952" imgH="3749040" progId="">
                  <p:embed/>
                </p:oleObj>
              </mc:Choice>
              <mc:Fallback>
                <p:oleObj name="CorelDRAW" r:id="rId5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63500"/>
                        <a:ext cx="825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3286124"/>
            <a:ext cx="119298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000504"/>
            <a:ext cx="126286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1500174"/>
            <a:ext cx="2683381" cy="17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4473" y="4929198"/>
            <a:ext cx="171952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1" name="Picture 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341564" y="1322684"/>
            <a:ext cx="6480000" cy="459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1214422"/>
            <a:ext cx="3643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Справочная шкала мощности дозы внешнего облучения,</a:t>
            </a:r>
          </a:p>
          <a:p>
            <a:pPr algn="ctr"/>
            <a:r>
              <a:rPr lang="ru-RU" sz="25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мкЗв</a:t>
            </a:r>
            <a:r>
              <a:rPr lang="ru-RU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/час </a:t>
            </a:r>
            <a:endParaRPr lang="ru-RU" sz="2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10017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orelDRAW" r:id="rId4" imgW="4187952" imgH="3749040" progId="">
                  <p:embed/>
                </p:oleObj>
              </mc:Choice>
              <mc:Fallback>
                <p:oleObj name="CorelDRAW" r:id="rId4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18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18337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3546546" y="1096836"/>
            <a:ext cx="6480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7158" y="1214422"/>
            <a:ext cx="3643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Справочная шкала уровней внутреннего накопления цезия,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Бк/кг </a:t>
            </a:r>
            <a:endParaRPr lang="ru-RU" sz="2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9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13" name="AutoShape 29"/>
          <p:cNvSpPr>
            <a:spLocks noChangeArrowheads="1"/>
          </p:cNvSpPr>
          <p:nvPr/>
        </p:nvSpPr>
        <p:spPr bwMode="auto">
          <a:xfrm>
            <a:off x="35496" y="1412776"/>
            <a:ext cx="9070588" cy="53285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722313" eaLnBrk="0" hangingPunct="0"/>
            <a:r>
              <a:rPr lang="ru-RU" sz="1900" b="1" spc="5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Наши разработки для населения</a:t>
            </a:r>
          </a:p>
          <a:p>
            <a:pPr marL="179388" algn="just" eaLnBrk="0" hangingPunct="0">
              <a:spcBef>
                <a:spcPts val="1200"/>
              </a:spcBef>
              <a:spcAft>
                <a:spcPts val="600"/>
              </a:spcAft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и памятки:</a:t>
            </a:r>
            <a:endParaRPr lang="ru-RU" sz="1900" b="1" dirty="0">
              <a:ln w="1270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«Что нужно знать о радиации»</a:t>
            </a: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«Производство меда»</a:t>
            </a: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«Грибы и ягоды»</a:t>
            </a: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«Памятка охотника»</a:t>
            </a: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«Овощи в частном секторе»</a:t>
            </a: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«Пищевая продукция леса»</a:t>
            </a: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«Коровы и козы в нашем хозяйстве»</a:t>
            </a:r>
          </a:p>
          <a:p>
            <a:pPr marL="719138" indent="-285750" algn="just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 многое другое</a:t>
            </a:r>
            <a:endParaRPr lang="ru-RU" sz="1900" b="1" dirty="0" smtClean="0">
              <a:ln w="12700">
                <a:noFill/>
                <a:prstDash val="solid"/>
              </a:ln>
              <a:solidFill>
                <a:srgbClr val="DEFEE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388" algn="just" eaLnBrk="0" hangingPunct="0">
              <a:spcBef>
                <a:spcPts val="1200"/>
              </a:spcBef>
              <a:spcAft>
                <a:spcPts val="600"/>
              </a:spcAft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Информационные видеоматериалы:</a:t>
            </a:r>
          </a:p>
          <a:p>
            <a:pPr marL="719138" indent="-285750" algn="just" defTabSz="715963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«Пищевая продукция леса на территориях, загрязненных радионуклидами»</a:t>
            </a:r>
          </a:p>
          <a:p>
            <a:pPr marL="719138" indent="-285750" algn="just" defTabSz="715963" eaLnBrk="0" hangingPunct="0">
              <a:buFont typeface="Wingdings" pitchFamily="2" charset="2"/>
              <a:buChar char="Ø"/>
            </a:pPr>
            <a:r>
              <a:rPr lang="ru-RU" sz="19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«Жизнь в деревне: условия получения и использования продуктов питания на территории, загрязненной радионуклидами»</a:t>
            </a:r>
            <a:endParaRPr lang="ru-RU" sz="16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571480"/>
            <a:ext cx="6858048" cy="484106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sz="3300" b="1" dirty="0" smtClean="0">
                <a:solidFill>
                  <a:srgbClr val="04617B"/>
                </a:solidFill>
                <a:cs typeface="Arial" pitchFamily="34" charset="0"/>
              </a:rPr>
              <a:t>Информационная поддержка</a:t>
            </a:r>
            <a:endParaRPr lang="ru-RU" sz="3300" b="1" dirty="0">
              <a:solidFill>
                <a:srgbClr val="04617B"/>
              </a:solidFill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48348"/>
              </p:ext>
            </p:extLst>
          </p:nvPr>
        </p:nvGraphicFramePr>
        <p:xfrm>
          <a:off x="73025" y="68263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orelDRAW" r:id="rId3" imgW="4187952" imgH="3749040" progId="">
                  <p:embed/>
                </p:oleObj>
              </mc:Choice>
              <mc:Fallback>
                <p:oleObj name="CorelDRAW" r:id="rId3" imgW="4187952" imgH="374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8263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9" descr="КОРМА БЕЛОУШ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428736"/>
            <a:ext cx="1043097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_x0020_1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85728"/>
            <a:ext cx="1101238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ЯГОДЫ И ГРИБЫ БЕЛОУШ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071546"/>
            <a:ext cx="101785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обложка особенносни проживания на загрязненных территориях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714356"/>
            <a:ext cx="1018702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643182"/>
            <a:ext cx="3044819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1928802"/>
            <a:ext cx="969794" cy="14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68" y="4000504"/>
            <a:ext cx="1547661" cy="107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1785926"/>
            <a:ext cx="1518014" cy="107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17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439028"/>
          </a:xfrm>
          <a:noFill/>
          <a:ln>
            <a:miter lim="800000"/>
            <a:headEnd/>
            <a:tailEnd/>
          </a:ln>
        </p:spPr>
        <p:txBody>
          <a:bodyPr vert="horz" wrap="square" lIns="64288" tIns="32144" rIns="64288" bIns="32144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Допустимые уровни содержания </a:t>
            </a:r>
            <a:r>
              <a:rPr lang="ru-RU" baseline="30000" dirty="0" smtClean="0">
                <a:latin typeface="Arial" charset="0"/>
                <a:cs typeface="Arial" charset="0"/>
              </a:rPr>
              <a:t>137</a:t>
            </a:r>
            <a:r>
              <a:rPr lang="en-US" dirty="0" smtClean="0">
                <a:latin typeface="Arial" charset="0"/>
                <a:cs typeface="Arial" charset="0"/>
              </a:rPr>
              <a:t>Cs </a:t>
            </a:r>
            <a:r>
              <a:rPr lang="ru-RU" dirty="0" smtClean="0">
                <a:latin typeface="Arial" charset="0"/>
                <a:cs typeface="Arial" charset="0"/>
              </a:rPr>
              <a:t>в продуктах </a:t>
            </a: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42910" y="2143116"/>
            <a:ext cx="8215370" cy="452065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Bq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/kg,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Bq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/l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10" y="2857496"/>
          <a:ext cx="7929618" cy="3550407"/>
        </p:xfrm>
        <a:graphic>
          <a:graphicData uri="http://schemas.openxmlformats.org/drawingml/2006/table">
            <a:tbl>
              <a:tblPr/>
              <a:tblGrid>
                <a:gridCol w="3638737"/>
                <a:gridCol w="1761432"/>
                <a:gridCol w="2529449"/>
              </a:tblGrid>
              <a:tr h="61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Продукты питания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Япония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(новые уровни)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Республика Беларусь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(РДУ-99)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1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Вода питьевая </a:t>
                      </a:r>
                    </a:p>
                  </a:txBody>
                  <a:tcPr marL="47299" marR="47299" marT="5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  <a:tr h="211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Молоко и молочная продукция </a:t>
                      </a:r>
                    </a:p>
                  </a:txBody>
                  <a:tcPr marL="47299" marR="47299" marT="5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  <a:tr h="211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Сыры </a:t>
                      </a:r>
                    </a:p>
                  </a:txBody>
                  <a:tcPr marL="47299" marR="47299" marT="5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  <a:tr h="418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Говядина, баранина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Свинина, птица</a:t>
                      </a: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  <a:tr h="211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Хлеб и хлебобулочные изделия </a:t>
                      </a:r>
                    </a:p>
                  </a:txBody>
                  <a:tcPr marL="47299" marR="47299" marT="5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  <a:tr h="211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Овощи </a:t>
                      </a:r>
                    </a:p>
                  </a:txBody>
                  <a:tcPr marL="47299" marR="47299" marT="55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  <a:tr h="260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Фрукты</a:t>
                      </a: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  <a:tr h="246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Детское питание </a:t>
                      </a: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1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299" marR="47299" marT="5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0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6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3698C23-576B-4094-A1B6-5E22501AEDCE}"/>
</file>

<file path=customXml/itemProps2.xml><?xml version="1.0" encoding="utf-8"?>
<ds:datastoreItem xmlns:ds="http://schemas.openxmlformats.org/officeDocument/2006/customXml" ds:itemID="{1EE4E266-C205-443D-8ECA-587427EC1B87}"/>
</file>

<file path=customXml/itemProps3.xml><?xml version="1.0" encoding="utf-8"?>
<ds:datastoreItem xmlns:ds="http://schemas.openxmlformats.org/officeDocument/2006/customXml" ds:itemID="{25EF7236-904D-40C6-BE64-8509A63903C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Экран (4:3)</PresentationFormat>
  <Paragraphs>71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CorelDRAW</vt:lpstr>
      <vt:lpstr>Радиационный контроль </vt:lpstr>
      <vt:lpstr>Радиационный контроль </vt:lpstr>
      <vt:lpstr>Презентация PowerPoint</vt:lpstr>
      <vt:lpstr>Презентация PowerPoint</vt:lpstr>
      <vt:lpstr>Презентация PowerPoint</vt:lpstr>
      <vt:lpstr>Информационная поддержка</vt:lpstr>
      <vt:lpstr>Допустимые уровни содержания 137Cs в продуктах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Радиационный контроль </dc:title>
  <dc:creator>Denis Drozdov</dc:creator>
  <cp:lastModifiedBy>Denis Drozdov</cp:lastModifiedBy>
  <cp:revision>1</cp:revision>
  <dcterms:created xsi:type="dcterms:W3CDTF">2015-05-25T13:53:25Z</dcterms:created>
  <dcterms:modified xsi:type="dcterms:W3CDTF">2015-05-25T13:53:43Z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