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73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71" r:id="rId17"/>
    <p:sldId id="269" r:id="rId18"/>
    <p:sldId id="279" r:id="rId19"/>
    <p:sldId id="272" r:id="rId20"/>
    <p:sldId id="270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8CD"/>
    <a:srgbClr val="FD7F7F"/>
    <a:srgbClr val="422C16"/>
    <a:srgbClr val="0C788E"/>
    <a:srgbClr val="006666"/>
    <a:srgbClr val="0099CC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87" d="100"/>
          <a:sy n="87" d="100"/>
        </p:scale>
        <p:origin x="-7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7000"/>
            <a:lum bright="30000" contrast="-46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A%D0%B5%D0%BB%D0%B5%D1%82" TargetMode="External"/><Relationship Id="rId3" Type="http://schemas.openxmlformats.org/officeDocument/2006/relationships/hyperlink" Target="http://ru.wikipedia.org/wiki/%D0%A5%D0%BE%D0%BD%D0%B4%D1%80%D0%BE%D1%86%D0%B8%D1%82" TargetMode="External"/><Relationship Id="rId7" Type="http://schemas.openxmlformats.org/officeDocument/2006/relationships/hyperlink" Target="http://ru.wikipedia.org/wiki/%D0%9F%D0%B5%D1%80%D0%B8%D1%85%D0%BE%D0%BD%D0%B4%D1%80%D0%B8%D0%B9" TargetMode="External"/><Relationship Id="rId2" Type="http://schemas.openxmlformats.org/officeDocument/2006/relationships/hyperlink" Target="http://ru.wikipedia.org/wiki/%D0%A1%D0%BE%D0%B5%D0%B4%D0%B8%D0%BD%D0%B8%D1%82%D0%B5%D0%BB%D1%8C%D0%BD%D0%B0%D1%8F_%D1%82%D0%BA%D0%B0%D0%BD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1%D0%B5%D1%82%D1%87%D0%B0%D1%82%D1%8B%D0%B9_%D1%85%D1%80%D1%8F%D1%89&amp;action=edit&amp;redlink=1" TargetMode="External"/><Relationship Id="rId5" Type="http://schemas.openxmlformats.org/officeDocument/2006/relationships/hyperlink" Target="http://ru.wikipedia.org/w/index.php?title=%D0%92%D0%BE%D0%BB%D0%BE%D0%BA%D0%BD%D0%B8%D1%81%D1%82%D1%8B%D0%B9_%D1%85%D1%80%D1%8F%D1%89&amp;action=edit&amp;redlink=1" TargetMode="External"/><Relationship Id="rId4" Type="http://schemas.openxmlformats.org/officeDocument/2006/relationships/hyperlink" Target="http://ru.wikipedia.org/wiki/%D0%93%D0%B8%D0%B0%D0%BB%D0%B8%D0%BD%D0%BE%D0%B2%D1%8B%D0%B9_%D1%85%D1%80%D1%8F%D1%89" TargetMode="External"/><Relationship Id="rId9" Type="http://schemas.openxmlformats.org/officeDocument/2006/relationships/hyperlink" Target="http://ru.wikipedia.org/wiki/%D0%9C%D0%B5%D0%B6%D0%BF%D0%BE%D0%B7%D0%B2%D0%BE%D0%BD%D0%BE%D1%87%D0%BD%D1%8B%D0%B9_%D0%B4%D0%B8%D1%81%D0%B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B%D0%BB%D0%B0%D0%B3%D0%B5%D0%BD" TargetMode="External"/><Relationship Id="rId13" Type="http://schemas.openxmlformats.org/officeDocument/2006/relationships/hyperlink" Target="http://ru.wikipedia.org/wiki/%D0%9A%D1%80%D0%BE%D0%B2%D1%8C" TargetMode="External"/><Relationship Id="rId3" Type="http://schemas.openxmlformats.org/officeDocument/2006/relationships/hyperlink" Target="http://ru.wikipedia.org/wiki/%D0%96%D0%B8%D0%B2%D0%BE%D0%B9_%D0%BE%D1%80%D0%B3%D0%B0%D0%BD%D0%B8%D0%B7%D0%BC" TargetMode="External"/><Relationship Id="rId7" Type="http://schemas.openxmlformats.org/officeDocument/2006/relationships/hyperlink" Target="http://ru.wikipedia.org/wiki/%D0%9B%D0%B0%D1%82%D0%B8%D0%BD%D1%81%D0%BA%D0%B8%D0%B9_%D1%8F%D0%B7%D1%8B%D0%BA" TargetMode="External"/><Relationship Id="rId12" Type="http://schemas.openxmlformats.org/officeDocument/2006/relationships/hyperlink" Target="http://ru.wikipedia.org/wiki/%D0%96%D0%B8%D1%80%D0%BE%D0%B2%D0%B0%D1%8F_%D1%82%D0%BA%D0%B0%D0%BD%D1%8C" TargetMode="External"/><Relationship Id="rId2" Type="http://schemas.openxmlformats.org/officeDocument/2006/relationships/hyperlink" Target="http://ru.wikipedia.org/wiki/%D0%A2%D0%BA%D0%B0%D0%BD%D1%8C_(%D0%B1%D0%B8%D0%BE%D0%BB%D0%BE%D0%B3%D0%B8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5%D0%B7%D0%B5%D0%BD%D1%85%D0%B8%D0%BC%D0%B0" TargetMode="External"/><Relationship Id="rId11" Type="http://schemas.openxmlformats.org/officeDocument/2006/relationships/hyperlink" Target="http://ru.wikipedia.org/wiki/%D0%A5%D1%80%D1%8F%D1%89%D0%B5%D0%B2%D0%B0%D1%8F_%D1%82%D0%BA%D0%B0%D0%BD%D1%8C" TargetMode="External"/><Relationship Id="rId5" Type="http://schemas.openxmlformats.org/officeDocument/2006/relationships/hyperlink" Target="http://ru.wikipedia.org/wiki/%D0%94%D0%B5%D1%80%D0%BC%D0%B0" TargetMode="External"/><Relationship Id="rId10" Type="http://schemas.openxmlformats.org/officeDocument/2006/relationships/hyperlink" Target="http://ru.wikipedia.org/wiki/%D0%9A%D0%BE%D1%81%D1%82%D0%BD%D0%B0%D1%8F_%D1%82%D0%BA%D0%B0%D0%BD%D1%8C" TargetMode="External"/><Relationship Id="rId4" Type="http://schemas.openxmlformats.org/officeDocument/2006/relationships/hyperlink" Target="http://ru.wikipedia.org/wiki/%D0%A1%D1%82%D1%80%D0%BE%D0%BC%D0%B0" TargetMode="External"/><Relationship Id="rId9" Type="http://schemas.openxmlformats.org/officeDocument/2006/relationships/hyperlink" Target="http://ru.wikipedia.org/wiki/%D0%AD%D0%BB%D0%B0%D1%81%D1%82%D0%B8%D0%BD" TargetMode="External"/><Relationship Id="rId14" Type="http://schemas.openxmlformats.org/officeDocument/2006/relationships/hyperlink" Target="http://ru.wikipedia.org/wiki/%D0%9B%D0%B8%D0%BC%D1%84%D0%B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626469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sz="6000" b="1" dirty="0" smtClean="0">
                <a:solidFill>
                  <a:srgbClr val="92D050"/>
                </a:solidFill>
                <a:latin typeface="Comic Sans MS" pitchFamily="66" charset="0"/>
              </a:rPr>
              <a:t>Соединительные ткани</a:t>
            </a:r>
            <a:endParaRPr lang="ru-RU" sz="6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Рыхлая волокнистая соединительная ткань</a:t>
            </a:r>
          </a:p>
        </p:txBody>
      </p:sp>
      <p:pic>
        <p:nvPicPr>
          <p:cNvPr id="6" name="Picture 2" descr="C:\Users\Админ\Desktop\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057939" cy="35283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5868144" cy="52565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1988840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Comic Sans MS" pitchFamily="66" charset="0"/>
              </a:rPr>
              <a:t>располагается преимущественно по ходу кровеносных и лимфатических сосудов, нервов, образует строму многих внутренних органов, а также собственную пластинку слизистой оболочки, подслизистую и подсерозную основы, адвентициальную оболочку. Она содержит многочисленные клетки: фибробласты, фиброциты, макрофаги, тучные клетки (тканевые базофилы), адипоциты, пигментные клетки, лимфоциты, плазмоциты, лейкоциты. В межклеточном веществе рыхлой волокнистой соединительной ткани преобладает аморфное вещество, а волокна, как правило, тонкие. Волокон мало, они располагаются в разных направлениях, поэтому такая ткань названа рыхлой</a:t>
            </a:r>
            <a:r>
              <a:rPr lang="ru-RU" sz="1500" b="1" dirty="0" smtClean="0">
                <a:latin typeface="Comic Sans MS" pitchFamily="66" charset="0"/>
              </a:rPr>
              <a:t>.</a:t>
            </a:r>
            <a:endParaRPr lang="ru-RU" sz="15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edical-enc.ru/anatomy/img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540564" cy="374441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Неоформленная рыхлая соединительная ткань</a:t>
            </a:r>
          </a:p>
        </p:txBody>
      </p:sp>
      <p:pic>
        <p:nvPicPr>
          <p:cNvPr id="6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9"/>
            <a:ext cx="5292080" cy="4547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2768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Неоформленная плотная волокнистая соединительная ткань формирует</a:t>
            </a:r>
          </a:p>
          <a:p>
            <a:r>
              <a:rPr lang="ru-RU" sz="1600" b="1" dirty="0" smtClean="0">
                <a:latin typeface="Comic Sans MS" pitchFamily="66" charset="0"/>
              </a:rPr>
              <a:t>футляры для мышц, нервов, капсулы органов и отходящие от них внутрь органов трабекулы. Эта ткань образует склеру глаза, надкостницу и надхрящницу, волокнистый слой суставных капсул, сетчатый слой </a:t>
            </a:r>
          </a:p>
          <a:p>
            <a:r>
              <a:rPr lang="ru-RU" sz="1600" b="1" dirty="0" smtClean="0">
                <a:latin typeface="Comic Sans MS" pitchFamily="66" charset="0"/>
              </a:rPr>
              <a:t>дермы, клапаны сердца, перикард, твердую мозговую оболочку.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esktop\B10457p163-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888432" cy="30607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30120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 - коллагеновые волокна - пучки I порядка;</a:t>
            </a:r>
          </a:p>
          <a:p>
            <a:r>
              <a:rPr lang="ru-RU" sz="1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2 </a:t>
            </a:r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- сухожильный пучок II порядка;</a:t>
            </a:r>
          </a:p>
          <a:p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3 - ядра фиброцитов; </a:t>
            </a:r>
          </a:p>
          <a:p>
            <a:r>
              <a:rPr lang="ru-RU" sz="1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4 </a:t>
            </a:r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- прослойки рыхлой соединительной ткани.</a:t>
            </a:r>
            <a:endParaRPr lang="ru-RU" sz="1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Оформленная рыхлая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ткань</a:t>
            </a:r>
          </a:p>
        </p:txBody>
      </p:sp>
      <p:pic>
        <p:nvPicPr>
          <p:cNvPr id="7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5364088" cy="48245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2060848"/>
            <a:ext cx="4572000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 smtClean="0">
                <a:latin typeface="Comic Sans MS" pitchFamily="66" charset="0"/>
              </a:rPr>
              <a:t>Оформленная плотная волокнистая соединительная ткань образует сухожилия, связки, фасции, межкостные мембраны. Параллельно расположенные коллагеновые волокна представляют собой тонкие пучки l-го порядка. Между ними находятся так называемые сухожильные клетки с характерными темными яд­рами продолговатой формы. Пучки коплагеновых волокон I-го порядка объединены в более толстые пучки 2-го порядка, которые разделены прослойками волокнистой соединительной ткани. Эти пучки сформированы плотно упакованными в слои </a:t>
            </a:r>
            <a:r>
              <a:rPr lang="ru-RU" sz="1300" b="1" dirty="0" err="1" smtClean="0">
                <a:latin typeface="Comic Sans MS" pitchFamily="66" charset="0"/>
              </a:rPr>
              <a:t>коллегановыми</a:t>
            </a:r>
            <a:r>
              <a:rPr lang="ru-RU" sz="1300" b="1" dirty="0" smtClean="0">
                <a:latin typeface="Comic Sans MS" pitchFamily="66" charset="0"/>
              </a:rPr>
              <a:t> волокнами, которые в соседних слоях перекрещиваются почти под прямым углом. </a:t>
            </a:r>
          </a:p>
          <a:p>
            <a:r>
              <a:rPr lang="ru-RU" sz="1300" b="1" dirty="0" smtClean="0">
                <a:latin typeface="Comic Sans MS" pitchFamily="66" charset="0"/>
              </a:rPr>
              <a:t>Между слоями залегают уплощенные многоотростчатые фиброциты.</a:t>
            </a:r>
            <a:endParaRPr lang="ru-RU" sz="13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mpagniailsogno.com/wp-content/uploads/t_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766623" cy="396044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5868144" cy="48245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Ретикулярная соединительная ткань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204864"/>
            <a:ext cx="5076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 образует строму селезенки, лимфатических   </a:t>
            </a:r>
          </a:p>
          <a:p>
            <a:r>
              <a:rPr lang="ru-RU" sz="1600" b="1" dirty="0" smtClean="0">
                <a:latin typeface="Comic Sans MS" pitchFamily="66" charset="0"/>
              </a:rPr>
              <a:t> узлов, красного костного мозга. Она   </a:t>
            </a:r>
          </a:p>
          <a:p>
            <a:r>
              <a:rPr lang="ru-RU" sz="1600" b="1" dirty="0" smtClean="0">
                <a:latin typeface="Comic Sans MS" pitchFamily="66" charset="0"/>
              </a:rPr>
              <a:t>  сформирована ретикулярными клетками,   </a:t>
            </a:r>
          </a:p>
          <a:p>
            <a:r>
              <a:rPr lang="ru-RU" sz="1600" b="1" dirty="0" smtClean="0">
                <a:latin typeface="Comic Sans MS" pitchFamily="66" charset="0"/>
              </a:rPr>
              <a:t> которые соединяются своими отростками, и ретикулярными волокнами. При импрегнации (окраска серебром) под микроскопом видна сеть, состоящая из тонких черного цвета волокон, которые образуют сетчатый каркас.</a:t>
            </a:r>
          </a:p>
          <a:p>
            <a:r>
              <a:rPr lang="ru-RU" sz="1600" b="1" dirty="0" smtClean="0">
                <a:latin typeface="Comic Sans MS" pitchFamily="66" charset="0"/>
              </a:rPr>
              <a:t> В петлях этой сети располагаются клетки, главным образом лимфоциты, ретикулярные клетки, макрофаги, плазмоциты.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Админ\Desktop\zhirovaja_t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024336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Жировая соединительная ткань</a:t>
            </a:r>
          </a:p>
        </p:txBody>
      </p:sp>
      <p:pic>
        <p:nvPicPr>
          <p:cNvPr id="8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5868144" cy="48245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22768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особый вид соединительной ткани живых организмов, основными функциями которой являются предотвращение теплопотерь организма, а также накапливание и снабжение организма необходимой энергией.</a:t>
            </a:r>
            <a:r>
              <a:rPr lang="ru-RU" sz="1600" b="1" i="1" dirty="0" smtClean="0">
                <a:latin typeface="Comic Sans MS" pitchFamily="66" charset="0"/>
              </a:rPr>
              <a:t> </a:t>
            </a:r>
          </a:p>
          <a:p>
            <a:r>
              <a:rPr lang="ru-RU" sz="1600" b="1" i="1" dirty="0" smtClean="0">
                <a:latin typeface="Comic Sans MS" pitchFamily="66" charset="0"/>
              </a:rPr>
              <a:t>Клетки жировой ткани</a:t>
            </a:r>
            <a:r>
              <a:rPr lang="ru-RU" sz="1600" b="1" dirty="0" smtClean="0">
                <a:latin typeface="Comic Sans MS" pitchFamily="66" charset="0"/>
              </a:rPr>
              <a:t> (адипоциты) способны достигать в диаметре 1 миллиметра и имеют два вида окраски: белую и бурую. В зависимости от цвета клеток, различают белую и бурую жировую ткань.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игментные кле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157274" cy="367240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5868144" cy="48245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Пигментная соединительная ткань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13285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по сравнению с другими видами соединительной ткани обогащенная пигментными клетками - меланоцитами, а точнее, меланофороцитамы. Пигментной ткани много в радужной оболочке глаза, в коже сосков молочных желез, вокруг заднепроходного отверстия. Пигментные клетки в связи с высоким содержанием меланина, который может поглощать ультрафиолетовые лучи, играющие защитную роль по отношению повреждающего действия солнечной радиации.</a:t>
            </a:r>
            <a:endParaRPr lang="ru-RU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348655" cy="36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 ткань</a:t>
            </a:r>
          </a:p>
        </p:txBody>
      </p:sp>
      <p:pic>
        <p:nvPicPr>
          <p:cNvPr id="10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572000" cy="482453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6056" y="2780928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Расположение:</a:t>
            </a:r>
          </a:p>
          <a:p>
            <a:pPr algn="just"/>
            <a:endParaRPr lang="ru-RU" sz="5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Скелет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Функции: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just"/>
            <a:endParaRPr lang="ru-RU" sz="5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Опорная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Защитная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кроветворная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1988840"/>
            <a:ext cx="2159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Костная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19999"/>
          <a:stretch>
            <a:fillRect/>
          </a:stretch>
        </p:blipFill>
        <p:spPr bwMode="auto">
          <a:xfrm>
            <a:off x="323528" y="1988840"/>
            <a:ext cx="3357586" cy="34563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 ткань</a:t>
            </a:r>
          </a:p>
        </p:txBody>
      </p:sp>
      <p:pic>
        <p:nvPicPr>
          <p:cNvPr id="8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4139952" cy="48245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6136" y="198884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Хрящевая 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3140968"/>
            <a:ext cx="4572000" cy="21082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nstantia" pitchFamily="18" charset="0"/>
              </a:rPr>
              <a:t>Расположение: </a:t>
            </a:r>
          </a:p>
          <a:p>
            <a:pPr algn="just"/>
            <a:endParaRPr lang="ru-RU" sz="500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Скелет,органы</a:t>
            </a:r>
            <a:r>
              <a:rPr lang="ru-RU" dirty="0" smtClean="0">
                <a:latin typeface="Comic Sans MS" pitchFamily="66" charset="0"/>
              </a:rPr>
              <a:t> дыхания,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ушная раковина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nstantia" pitchFamily="18" charset="0"/>
              </a:rPr>
              <a:t>Функции: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опорная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защитная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kk-KZ" sz="6600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Хрящ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Хрящ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— один из видов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2" tooltip="Соединительная ткань"/>
              </a:rPr>
              <a:t>соединительной ткани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, отличается плотным, упругим межклеточным веществом, образующим вокруг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клеток-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3" tooltip="Хондроцит"/>
              </a:rPr>
              <a:t>хондроцитов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 и групп их особые оболочки, капсулы. Важнейшее отличие хрящевой ткани от костной (и большинства других типов тканей) — отсутствие внутри хряща нервов и кровеносных сосудов. Если межклеточное вещество однородно, то хрящ называется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4" tooltip="Гиалиновый хрящ"/>
              </a:rPr>
              <a:t>стекловидным, или гиалиновым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, если пронизано волокнами —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5" tooltip="Волокнистый хрящ (страница отсутствует)"/>
              </a:rPr>
              <a:t>волокнистым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, если заключает сеть эластических волокон —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6" tooltip="Сетчатый хрящ (страница отсутствует)"/>
              </a:rPr>
              <a:t>сетчатым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. Снаружи хрящ одет особой соединительно-тканной оболочкой —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7" tooltip="Перихондрий"/>
              </a:rPr>
              <a:t>перихондрием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, или надхрящницей. Хрящ играет роль твёрдой основы,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8" tooltip="Скелет"/>
              </a:rPr>
              <a:t>скелета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 тела животного или образует упругие части костного скелета (одевает концы костей, образуя суставные поверхности, или соединяет кости в виде прослоек — например. такую роль играют 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  <a:hlinkClick r:id="rId9" tooltip="Межпозвоночный диск"/>
              </a:rPr>
              <a:t>межпозвоночные диски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rPr>
              <a:t>)</a:t>
            </a:r>
            <a:endParaRPr lang="ru-RU" sz="2000" dirty="0">
              <a:ln>
                <a:solidFill>
                  <a:sysClr val="windowText" lastClr="000000"/>
                </a:solidFill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4285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Соединительная ткань</a:t>
            </a:r>
            <a:endParaRPr lang="ru-RU" sz="48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16832"/>
            <a:ext cx="288032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5508104" cy="48245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29249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Расположение: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Полости сердца и кровеносных сосудов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Функции: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Дыхательная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Транспортная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Comic Sans MS" pitchFamily="66" charset="0"/>
              </a:rPr>
              <a:t>Защитная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844824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Кровь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r>
              <a:rPr lang="ru-RU" sz="60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План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6" name="Rectangle 177"/>
          <p:cNvSpPr>
            <a:spLocks noChangeArrowheads="1"/>
          </p:cNvSpPr>
          <p:nvPr/>
        </p:nvSpPr>
        <p:spPr bwMode="auto">
          <a:xfrm>
            <a:off x="0" y="1268760"/>
            <a:ext cx="89644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Введение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ru-RU" sz="20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ambria" pitchFamily="18" charset="0"/>
              <a:cs typeface="EucrosiaUPC" pitchFamily="18" charset="-34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Понятие о соединительных тканях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Классификация соединительных тканей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3.  Опорно-трофическая соединительная ткань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  3.1 Волокнистая соединительная ткань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  3.2 Особые виды соединительных тканей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AutoNum type="arabicPeriod" startAt="4"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Опорная соединительная ткань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  4.1 Хрящевая соединительная ткань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  4.2 Костная соединительная ткань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ru-RU" sz="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ambria" pitchFamily="18" charset="0"/>
              <a:cs typeface="EucrosiaUPC" pitchFamily="18" charset="-34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Заключение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mbria" pitchFamily="18" charset="0"/>
                <a:cs typeface="EucrosiaUPC" pitchFamily="18" charset="-34"/>
              </a:rPr>
              <a:t>Список использованных литератур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Заключение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5273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Дерма, подкожная клетчатка, </a:t>
            </a:r>
            <a:r>
              <a:rPr lang="ru-RU" sz="2000" b="1" dirty="0" err="1" smtClean="0">
                <a:latin typeface="Comic Sans MS" pitchFamily="66" charset="0"/>
              </a:rPr>
              <a:t>межорганные</a:t>
            </a:r>
            <a:r>
              <a:rPr lang="ru-RU" sz="2000" b="1" dirty="0" smtClean="0">
                <a:latin typeface="Comic Sans MS" pitchFamily="66" charset="0"/>
              </a:rPr>
              <a:t> прослойки, сухожилия, костная и хрящевая ткани, стенки сосудов и полых органов являются типичными представителями соединительной ткани.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Соединительная ткань, как правило, составляет около 50′% массы организма человека и др. высших млекопитающих. В последнее время, благодаря бурному развитию биохимической науки, отмечается повышенный интерес к изучению соединительной ткани как в норме, так и при патологии.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Соединительная ткань, несмотря на то, что в ее состав входят различные компоненты, имеет примерно общую схему строения. Однако соотношения этих веществ отличаются в зависимости от места нахождения соединительной ткани в организме и выполняемой функции.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7"/>
          <p:cNvSpPr>
            <a:spLocks noChangeArrowheads="1"/>
          </p:cNvSpPr>
          <p:nvPr/>
        </p:nvSpPr>
        <p:spPr bwMode="auto">
          <a:xfrm>
            <a:off x="1619672" y="332656"/>
            <a:ext cx="5652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Введение </a:t>
            </a:r>
          </a:p>
        </p:txBody>
      </p:sp>
      <p:sp>
        <p:nvSpPr>
          <p:cNvPr id="5" name="Rectangle 177"/>
          <p:cNvSpPr>
            <a:spLocks noChangeArrowheads="1"/>
          </p:cNvSpPr>
          <p:nvPr/>
        </p:nvSpPr>
        <p:spPr bwMode="auto">
          <a:xfrm>
            <a:off x="179512" y="1052736"/>
            <a:ext cx="878497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Ткань</a:t>
            </a: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это исторически (филогенетически) сложившаяся система клеток и неклеточных структур, которая объединена общностью строения, происхождения и специализирована на выполнение определенной функции. Каждая ткань состоит из клеток и неклеточных структур.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2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Гистология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- наука о развитии, строении и жизнедеятельности тканей животных организмов, в том числе и человека. Гистологию делят на три основных раздела: цитологию - учение о клетках и неклеточных структурах; общую гистологию - собственное учение о тканях; частную гистологию - учение о микроскопическом строении органов, их клеточном и тканевом составе.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20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7"/>
          <p:cNvSpPr>
            <a:spLocks noChangeArrowheads="1"/>
          </p:cNvSpPr>
          <p:nvPr/>
        </p:nvSpPr>
        <p:spPr bwMode="auto">
          <a:xfrm>
            <a:off x="467544" y="332656"/>
            <a:ext cx="8136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ткань</a:t>
            </a:r>
          </a:p>
        </p:txBody>
      </p:sp>
      <p:sp>
        <p:nvSpPr>
          <p:cNvPr id="5" name="Rectangle 177"/>
          <p:cNvSpPr>
            <a:spLocks noChangeArrowheads="1"/>
          </p:cNvSpPr>
          <p:nvPr/>
        </p:nvSpPr>
        <p:spPr bwMode="auto">
          <a:xfrm>
            <a:off x="251520" y="980728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Соедини́тельная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 ткань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— это 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  <a:hlinkClick r:id="rId2" tooltip="Ткань (биология)"/>
              </a:rPr>
              <a:t>ткань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 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  <a:hlinkClick r:id="rId3" tooltip="Живой организм"/>
              </a:rPr>
              <a:t>живого организма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не отвечающая непосредственно за работу какого-либо органа или системы органов, но играющая вспомогательную роль во всех органах, составляя 60—90 % от их массы. Выполняет опорную, защитную и трофическую функции. Соединительная ткань образует опорный каркас (</a:t>
            </a:r>
            <a:r>
              <a:rPr lang="ru-RU" sz="2000" b="1" dirty="0" smtClean="0">
                <a:solidFill>
                  <a:srgbClr val="92D050"/>
                </a:solidFill>
                <a:latin typeface="Comic Sans MS" pitchFamily="66" charset="0"/>
                <a:hlinkClick r:id="rId4" tooltip="Строма"/>
              </a:rPr>
              <a:t>строму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) и наружные покровы (</a:t>
            </a:r>
            <a:r>
              <a:rPr lang="ru-RU" sz="2000" b="1" dirty="0" smtClean="0">
                <a:solidFill>
                  <a:srgbClr val="92D050"/>
                </a:solidFill>
                <a:latin typeface="Comic Sans MS" pitchFamily="66" charset="0"/>
                <a:hlinkClick r:id="rId5" tooltip="Дерма"/>
              </a:rPr>
              <a:t>дерму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) всех органов. Общими свойствами всех соединительных тканей является происхождение из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6" tooltip="Мезенхима"/>
              </a:rPr>
              <a:t>мезенхимы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а также выполнение опорных функций и структурное сходство.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Большая часть твёрдой соединительной ткани является фиброзной (от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7" tooltip="Латинский язык"/>
              </a:rPr>
              <a:t>лат.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fibra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— волокно): состоит из волокон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8" tooltip="Коллаген"/>
              </a:rPr>
              <a:t>коллагена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и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9" tooltip="Эластин"/>
              </a:rPr>
              <a:t>эластина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К соединительной ткани относят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10" tooltip="Костная ткань"/>
              </a:rPr>
              <a:t>костную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11" tooltip="Хрящевая ткань"/>
              </a:rPr>
              <a:t>хрящевую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12" tooltip="Жировая ткань"/>
              </a:rPr>
              <a:t>жировую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и другие. К соединительной ткани относят также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13" tooltip="Кровь"/>
              </a:rPr>
              <a:t>кровь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 и 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hlinkClick r:id="rId14" tooltip="Лимфа"/>
              </a:rPr>
              <a:t>лимфу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Поэтому соединительная ткань — единственная ткань, которая присутствует в организме в 4-х видах — волокнистом (связки), твёрдом (кости), гелеобразном (хрящи) и жидком (кровь, лимфа, а также межклеточная, спинномозговая и синовиальная и прочие жидкости).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805264"/>
          </a:xfrm>
        </p:spPr>
        <p:txBody>
          <a:bodyPr/>
          <a:lstStyle/>
          <a:p>
            <a:r>
              <a:rPr lang="ru-RU" sz="1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Характеризуется высоким разнообразием клеточных элементов, большим объемом межклеточного вещества (преобладает полужидкое основное вещество), содержанием рыхло расположенных волокон.</a:t>
            </a:r>
          </a:p>
          <a:p>
            <a:r>
              <a:rPr lang="ru-RU" sz="1600" b="1" dirty="0" smtClean="0">
                <a:latin typeface="Comic Sans MS" pitchFamily="66" charset="0"/>
              </a:rPr>
              <a:t>Среди клеток преобладают 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фибробласты</a:t>
            </a:r>
            <a:r>
              <a:rPr lang="ru-RU" sz="1600" b="1" dirty="0" smtClean="0">
                <a:latin typeface="Comic Sans MS" pitchFamily="66" charset="0"/>
              </a:rPr>
              <a:t> - крупные клетки с крупным, овальным, </a:t>
            </a:r>
            <a:r>
              <a:rPr lang="ru-RU" sz="1600" b="1" dirty="0" err="1" smtClean="0">
                <a:latin typeface="Comic Sans MS" pitchFamily="66" charset="0"/>
              </a:rPr>
              <a:t>слабобазофильным</a:t>
            </a:r>
            <a:r>
              <a:rPr lang="ru-RU" sz="1600" b="1" dirty="0" smtClean="0">
                <a:latin typeface="Comic Sans MS" pitchFamily="66" charset="0"/>
              </a:rPr>
              <a:t> ядром. Характеризуется широкой </a:t>
            </a:r>
            <a:r>
              <a:rPr lang="ru-RU" sz="1600" b="1" dirty="0" err="1" smtClean="0">
                <a:latin typeface="Comic Sans MS" pitchFamily="66" charset="0"/>
              </a:rPr>
              <a:t>отросчатой</a:t>
            </a:r>
            <a:r>
              <a:rPr lang="ru-RU" sz="1600" b="1" dirty="0" smtClean="0">
                <a:latin typeface="Comic Sans MS" pitchFamily="66" charset="0"/>
              </a:rPr>
              <a:t> цитоплазмой с хорошо развитым белоксинтезирующим аппаратом, который вырабатывает белок </a:t>
            </a:r>
            <a:r>
              <a:rPr lang="ru-RU" sz="1600" b="1" dirty="0" err="1" smtClean="0">
                <a:latin typeface="Comic Sans MS" pitchFamily="66" charset="0"/>
              </a:rPr>
              <a:t>каллоген</a:t>
            </a:r>
            <a:r>
              <a:rPr lang="ru-RU" sz="1600" b="1" dirty="0" smtClean="0">
                <a:latin typeface="Comic Sans MS" pitchFamily="66" charset="0"/>
              </a:rPr>
              <a:t>, образующий 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межклеточное вещество</a:t>
            </a:r>
            <a:r>
              <a:rPr lang="ru-RU" sz="1600" b="1" dirty="0" smtClean="0">
                <a:latin typeface="Comic Sans MS" pitchFamily="66" charset="0"/>
              </a:rPr>
              <a:t>. Часть фибробластов являются стволовыми клетками, которые способны </a:t>
            </a:r>
            <a:r>
              <a:rPr lang="ru-RU" sz="1600" b="1" dirty="0" err="1" smtClean="0">
                <a:latin typeface="Comic Sans MS" pitchFamily="66" charset="0"/>
              </a:rPr>
              <a:t>пролеферировать</a:t>
            </a:r>
            <a:r>
              <a:rPr lang="ru-RU" sz="1600" b="1" dirty="0" smtClean="0">
                <a:latin typeface="Comic Sans MS" pitchFamily="66" charset="0"/>
              </a:rPr>
              <a:t> и дифференцироваться. За счет них идет быстрая регенерация соединительной ткани. Чем больше фибробластов, тем лучше идет регенерация. С возрастом фибробласты превращаются в фиброциты - мелкие, веретеновидной формы клетки, которые утрачивают способность к делению и выработке межклеточного вещества.</a:t>
            </a:r>
          </a:p>
          <a:p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Макрофаги</a:t>
            </a:r>
            <a:r>
              <a:rPr lang="ru-RU" sz="1600" b="1" dirty="0" smtClean="0">
                <a:latin typeface="Comic Sans MS" pitchFamily="66" charset="0"/>
              </a:rPr>
              <a:t> - развиваются из моноцитов крови. Имеют округлое или овальное </a:t>
            </a:r>
            <a:r>
              <a:rPr lang="ru-RU" sz="1600" b="1" dirty="0" err="1" smtClean="0">
                <a:latin typeface="Comic Sans MS" pitchFamily="66" charset="0"/>
              </a:rPr>
              <a:t>базофильное</a:t>
            </a:r>
            <a:r>
              <a:rPr lang="ru-RU" sz="1600" b="1" dirty="0" smtClean="0">
                <a:latin typeface="Comic Sans MS" pitchFamily="66" charset="0"/>
              </a:rPr>
              <a:t> ядро, клетки имеют четкие контуры, содержит хорошо развитый </a:t>
            </a:r>
            <a:r>
              <a:rPr lang="ru-RU" sz="1600" b="1" dirty="0" err="1" smtClean="0">
                <a:latin typeface="Comic Sans MS" pitchFamily="66" charset="0"/>
              </a:rPr>
              <a:t>лизосомный</a:t>
            </a:r>
            <a:r>
              <a:rPr lang="ru-RU" sz="1600" b="1" dirty="0" smtClean="0">
                <a:latin typeface="Comic Sans MS" pitchFamily="66" charset="0"/>
              </a:rPr>
              <a:t> аппарат, цитоплазма образует короткие отростки, клетки обладают фагоцитарной функцией, участвуют в иммунных реакциях. Макрофаги разных тканей и органов имеют особенности строения, свои названия, но их функции сохраняются.</a:t>
            </a:r>
          </a:p>
          <a:p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4" name="Rectangle 177"/>
          <p:cNvSpPr>
            <a:spLocks noChangeArrowheads="1"/>
          </p:cNvSpPr>
          <p:nvPr/>
        </p:nvSpPr>
        <p:spPr bwMode="auto">
          <a:xfrm>
            <a:off x="467544" y="332656"/>
            <a:ext cx="8136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ткань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9030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10562" cy="2770187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536" y="5085184"/>
            <a:ext cx="82645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tabLst>
                <a:tab pos="1168400" algn="l"/>
              </a:tabLst>
            </a:pPr>
            <a:r>
              <a:rPr kumimoji="1" lang="ru-RU" sz="2000" b="1" dirty="0">
                <a:solidFill>
                  <a:srgbClr val="A50021"/>
                </a:solidFill>
                <a:latin typeface="Comic Sans MS" pitchFamily="66" charset="0"/>
              </a:rPr>
              <a:t>Слева направо: рыхлая соединительная ткань, плотная соединительная ткань, хрящ, кость, кровь.</a:t>
            </a:r>
          </a:p>
        </p:txBody>
      </p:sp>
      <p:sp>
        <p:nvSpPr>
          <p:cNvPr id="9" name="Rectangle 177"/>
          <p:cNvSpPr>
            <a:spLocks noChangeArrowheads="1"/>
          </p:cNvSpPr>
          <p:nvPr/>
        </p:nvSpPr>
        <p:spPr bwMode="auto">
          <a:xfrm>
            <a:off x="467544" y="332656"/>
            <a:ext cx="81369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ткани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7"/>
          <p:cNvSpPr>
            <a:spLocks noChangeArrowheads="1"/>
          </p:cNvSpPr>
          <p:nvPr/>
        </p:nvSpPr>
        <p:spPr bwMode="auto">
          <a:xfrm>
            <a:off x="323528" y="0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  Классификация Соединительной ткани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980728"/>
            <a:ext cx="5688632" cy="64807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Rectangle 177"/>
          <p:cNvSpPr>
            <a:spLocks noChangeArrowheads="1"/>
          </p:cNvSpPr>
          <p:nvPr/>
        </p:nvSpPr>
        <p:spPr bwMode="auto">
          <a:xfrm>
            <a:off x="1547664" y="980728"/>
            <a:ext cx="5652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Соединительная ткань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5616" y="1988840"/>
            <a:ext cx="2915816" cy="64807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Опорно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 – трофическая 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28184" y="1988840"/>
            <a:ext cx="2915816" cy="648072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Опорная 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8184" y="3140968"/>
            <a:ext cx="1403648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Хрящевая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84368" y="3140968"/>
            <a:ext cx="1259632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Костная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3568" y="3284984"/>
            <a:ext cx="1619672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волокнистая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3284984"/>
            <a:ext cx="2016224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Особые виды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0" y="4221088"/>
            <a:ext cx="1368152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Плотная 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19672" y="4221088"/>
            <a:ext cx="1368152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Рыхлая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6093296"/>
            <a:ext cx="1908720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Оформленная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3968" y="4149080"/>
            <a:ext cx="1800200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Ретикулярная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99992" y="4797152"/>
            <a:ext cx="1368152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Жировая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3968" y="5517232"/>
            <a:ext cx="1728192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Пигментная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0" y="5445224"/>
            <a:ext cx="2268760" cy="43204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Неоформленная </a:t>
            </a:r>
            <a:endParaRPr lang="ru-RU" sz="11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0" y="1196752"/>
            <a:ext cx="971600" cy="1296144"/>
          </a:xfrm>
          <a:prstGeom prst="curvedRightArrow">
            <a:avLst/>
          </a:prstGeom>
          <a:solidFill>
            <a:srgbClr val="DE68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3" name="Стрелка углом 42"/>
          <p:cNvSpPr/>
          <p:nvPr/>
        </p:nvSpPr>
        <p:spPr>
          <a:xfrm rot="5400000">
            <a:off x="7632340" y="872716"/>
            <a:ext cx="720080" cy="1512168"/>
          </a:xfrm>
          <a:prstGeom prst="bentArrow">
            <a:avLst/>
          </a:prstGeom>
          <a:solidFill>
            <a:srgbClr val="DE68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55776" y="2636912"/>
            <a:ext cx="14401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475656" y="2852936"/>
            <a:ext cx="2376264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1331640" y="2852936"/>
            <a:ext cx="21602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3779912" y="2852936"/>
            <a:ext cx="21602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5400000">
            <a:off x="2375756" y="4833156"/>
            <a:ext cx="2304256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5400000">
            <a:off x="2375756" y="6057292"/>
            <a:ext cx="144016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3815916" y="5409220"/>
            <a:ext cx="216024" cy="7200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16200000">
            <a:off x="3923928" y="4581128"/>
            <a:ext cx="216024" cy="9361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475656" y="3717032"/>
            <a:ext cx="14401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23528" y="3861048"/>
            <a:ext cx="2376264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251520" y="3861048"/>
            <a:ext cx="144016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2627784" y="3861048"/>
            <a:ext cx="144016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1848840" y="5458368"/>
            <a:ext cx="165618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5400000">
            <a:off x="2375756" y="5481228"/>
            <a:ext cx="144016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703840" y="2636912"/>
            <a:ext cx="144016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623720" y="2852936"/>
            <a:ext cx="2376264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6516216" y="2852936"/>
            <a:ext cx="179512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8892480" y="2852936"/>
            <a:ext cx="25152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0648"/>
            <a:ext cx="633670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Соединительная ткань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3333"/>
          <a:stretch>
            <a:fillRect/>
          </a:stretch>
        </p:blipFill>
        <p:spPr bwMode="auto">
          <a:xfrm>
            <a:off x="251520" y="1988840"/>
            <a:ext cx="3312368" cy="3096344"/>
          </a:xfrm>
          <a:prstGeom prst="rect">
            <a:avLst/>
          </a:prstGeom>
          <a:ln w="5715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461" name="Picture 5" descr="C:\Users\Админ\Desktop\0_173d8_6754394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724675" cy="4775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67944" y="198884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Волокнистая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2852936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Расположение: </a:t>
            </a:r>
          </a:p>
          <a:p>
            <a:pPr algn="just"/>
            <a:endParaRPr lang="ru-RU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onstant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 </a:t>
            </a:r>
            <a:r>
              <a:rPr lang="ru-RU" dirty="0" err="1" smtClean="0">
                <a:latin typeface="Comic Sans MS" pitchFamily="66" charset="0"/>
              </a:rPr>
              <a:t>Связки,сухожилия</a:t>
            </a:r>
            <a:r>
              <a:rPr lang="ru-RU" dirty="0" smtClean="0">
                <a:latin typeface="Comic Sans MS" pitchFamily="66" charset="0"/>
              </a:rPr>
              <a:t>, дерма,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прослойки между органами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Функции: </a:t>
            </a:r>
          </a:p>
          <a:p>
            <a:pPr algn="just"/>
            <a:endParaRPr lang="ru-RU" sz="500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omic Sans MS" pitchFamily="66" charset="0"/>
              </a:rPr>
              <a:t>   Опорно-защитная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Плотная волокнистая соединительная ткань</a:t>
            </a:r>
          </a:p>
        </p:txBody>
      </p:sp>
      <p:pic>
        <p:nvPicPr>
          <p:cNvPr id="18438" name="Picture 6" descr="C:\Users\Админ\Desktop\1333994557_old_parchmen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1"/>
            <a:ext cx="5868144" cy="52565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39952" y="184482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Плотная волокнистая соединительная ткань</a:t>
            </a:r>
            <a:r>
              <a:rPr lang="ru-RU" dirty="0" smtClean="0"/>
              <a:t> </a:t>
            </a:r>
            <a:endParaRPr lang="ru-RU" sz="800" dirty="0" smtClean="0"/>
          </a:p>
          <a:p>
            <a:pPr algn="ctr"/>
            <a:endParaRPr lang="ru-RU" sz="800" dirty="0" smtClean="0"/>
          </a:p>
          <a:p>
            <a:r>
              <a:rPr lang="ru-RU" dirty="0" smtClean="0"/>
              <a:t> </a:t>
            </a:r>
            <a:r>
              <a:rPr lang="ru-RU" sz="1600" b="1" dirty="0" smtClean="0">
                <a:latin typeface="Comic Sans MS" pitchFamily="66" charset="0"/>
              </a:rPr>
              <a:t>благодаря хорошо развитым волокнистым структурам выполняет в основном опорную и защитную функции. В межклеточном веществе преобладают волокна, аморфного вещества мало, количество клеток менее значительное. Соединительнотканные волокна или переплетаются в разных направлениях (неоформленная плотная волокнистая ткань), или располагаются параллельно друг другу (оформленная плотная волокнис­тая ткань).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8439" name="Picture 7" descr="C:\Users\Админ\Desktop\7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988840"/>
            <a:ext cx="2952329" cy="33843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672559-54C4-489E-845A-B4FEBB892DA2}"/>
</file>

<file path=customXml/itemProps2.xml><?xml version="1.0" encoding="utf-8"?>
<ds:datastoreItem xmlns:ds="http://schemas.openxmlformats.org/officeDocument/2006/customXml" ds:itemID="{5E369784-4115-4708-8D2D-4EC32635432B}"/>
</file>

<file path=customXml/itemProps3.xml><?xml version="1.0" encoding="utf-8"?>
<ds:datastoreItem xmlns:ds="http://schemas.openxmlformats.org/officeDocument/2006/customXml" ds:itemID="{32F87605-2678-409E-A8CC-7AD0E839F91C}"/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866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Соединительные ткани</vt:lpstr>
      <vt:lpstr>План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Хрящ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www.MRMARKER.ru</dc:creator>
  <cp:lastModifiedBy>Elena Tsvetkova</cp:lastModifiedBy>
  <cp:revision>821</cp:revision>
  <dcterms:created xsi:type="dcterms:W3CDTF">2010-05-23T14:28:12Z</dcterms:created>
  <dcterms:modified xsi:type="dcterms:W3CDTF">2017-04-26T06:20:55Z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