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0"/>
  </p:notesMasterIdLst>
  <p:sldIdLst>
    <p:sldId id="286" r:id="rId2"/>
    <p:sldId id="268" r:id="rId3"/>
    <p:sldId id="269" r:id="rId4"/>
    <p:sldId id="270" r:id="rId5"/>
    <p:sldId id="271" r:id="rId6"/>
    <p:sldId id="272" r:id="rId7"/>
    <p:sldId id="277" r:id="rId8"/>
    <p:sldId id="280" r:id="rId9"/>
    <p:sldId id="278" r:id="rId10"/>
    <p:sldId id="281" r:id="rId11"/>
    <p:sldId id="273" r:id="rId12"/>
    <p:sldId id="274" r:id="rId13"/>
    <p:sldId id="279" r:id="rId14"/>
    <p:sldId id="282" r:id="rId15"/>
    <p:sldId id="275" r:id="rId16"/>
    <p:sldId id="276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987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57A28B5-D813-4285-8496-F27C765B1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18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B0069-73C1-4D79-B795-95B646E62A56}" type="slidenum">
              <a:rPr lang="ru-RU">
                <a:latin typeface="Arial" charset="0"/>
              </a:rPr>
              <a:pPr/>
              <a:t>2</a:t>
            </a:fld>
            <a:endParaRPr lang="ru-RU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E284B-193C-4912-9808-77134A719402}" type="slidenum">
              <a:rPr lang="ru-RU">
                <a:latin typeface="Arial" charset="0"/>
              </a:rPr>
              <a:pPr/>
              <a:t>3</a:t>
            </a:fld>
            <a:endParaRPr lang="ru-RU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5DEE882-B52A-46C6-8FFF-E087E85D476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F98F4-34CC-44D3-A9A5-768FF56DB8F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E256B-0A00-4F93-9CA5-7DDB41F6C04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BC01564-238C-4444-A515-3229D2EE45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F503-43E6-4FBA-B3BF-30B0AC2B9DB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8E87B-C504-4031-BD8D-4E400AAC91B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C9AC2EC-1697-4FEB-906A-BB44D7891DF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BA2FF-2EDD-40E5-A7C0-35371DC5CEC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10BF2-D392-4B5E-B30F-AA06D46B8D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BC0FC-F880-4F31-AD34-2D5B31302E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772E6-1335-4A59-87D3-2BF8E2D999E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AC45EB-046D-4275-A19C-747D0943F0C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A%D1%81%D0%BE%D0%BD%D0%B5%D0%BC%D0%B0" TargetMode="External"/><Relationship Id="rId3" Type="http://schemas.openxmlformats.org/officeDocument/2006/relationships/hyperlink" Target="https://ru.wikipedia.org/wiki/%D0%91%D0%B5%D0%BB%D0%BE%D0%BA" TargetMode="External"/><Relationship Id="rId7" Type="http://schemas.openxmlformats.org/officeDocument/2006/relationships/hyperlink" Target="https://ru.wikipedia.org/wiki/%D0%94%D0%B8%D0%BD%D0%B5%D0%B8%D0%BD" TargetMode="External"/><Relationship Id="rId12" Type="http://schemas.openxmlformats.org/officeDocument/2006/relationships/hyperlink" Target="https://ru.wikipedia.org/wiki/%D0%9C%D0%B5%D0%B9%D0%BE%D0%B7" TargetMode="External"/><Relationship Id="rId2" Type="http://schemas.openxmlformats.org/officeDocument/2006/relationships/hyperlink" Target="https://ru.wikipedia.org/wiki/%D0%9C%D0%B8%D0%BA%D1%80%D0%BE%D1%82%D1%80%D1%83%D0%B1%D0%BE%D1%87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8%D0%BD%D0%B5%D0%B7%D0%B8%D0%BD" TargetMode="External"/><Relationship Id="rId11" Type="http://schemas.openxmlformats.org/officeDocument/2006/relationships/hyperlink" Target="https://ru.wikipedia.org/wiki/%D0%9C%D0%B8%D1%82%D0%BE%D0%B7" TargetMode="External"/><Relationship Id="rId5" Type="http://schemas.openxmlformats.org/officeDocument/2006/relationships/hyperlink" Target="https://ru.wikipedia.org/wiki/%D0%93%D0%A2%D0%A4" TargetMode="External"/><Relationship Id="rId10" Type="http://schemas.openxmlformats.org/officeDocument/2006/relationships/hyperlink" Target="https://ru.wikipedia.org/wiki/%D0%92%D0%B5%D1%80%D0%B5%D1%82%D0%B5%D0%BD%D0%BE_%D0%B4%D0%B5%D0%BB%D0%B5%D0%BD%D0%B8%D1%8F" TargetMode="External"/><Relationship Id="rId4" Type="http://schemas.openxmlformats.org/officeDocument/2006/relationships/hyperlink" Target="https://ru.wikipedia.org/wiki/%D0%A2%D1%83%D0%B1%D1%83%D0%BB%D0%B8%D0%BD" TargetMode="External"/><Relationship Id="rId9" Type="http://schemas.openxmlformats.org/officeDocument/2006/relationships/hyperlink" Target="https://ru.wikipedia.org/w/index.php?title=%D0%A3%D0%BD%D0%B4%D1%83%D0%BB%D0%B8%D0%BF%D0%BE%D0%B4%D0%B8%D1%8F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FluorescentCell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KeratinF9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wikipedia.org/wiki/%D0%A6%D0%B8%D1%82%D0%BE%D0%BF%D0%BB%D0%B0%D0%B7%D0%BC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1760" y="1628800"/>
            <a:ext cx="6369968" cy="1224136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Цитоскелет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fpfitcvimentinptk2c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672014" cy="487704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16632"/>
            <a:ext cx="3008313" cy="648072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качестве примера функционирования компонентов </a:t>
            </a:r>
            <a:r>
              <a:rPr lang="ru-RU" sz="1600" dirty="0" err="1" smtClean="0"/>
              <a:t>цитоскелета</a:t>
            </a:r>
            <a:r>
              <a:rPr lang="ru-RU" sz="1600" dirty="0" smtClean="0"/>
              <a:t> на рисунке показан срез </a:t>
            </a:r>
            <a:r>
              <a:rPr lang="ru-RU" sz="1600" b="1" dirty="0" err="1" smtClean="0"/>
              <a:t>микроворсинок</a:t>
            </a:r>
            <a:r>
              <a:rPr lang="ru-RU" sz="1600" dirty="0" smtClean="0"/>
              <a:t> клетки кишечного эпителия</a:t>
            </a:r>
          </a:p>
          <a:p>
            <a:r>
              <a:rPr lang="ru-RU" sz="1600" b="1" dirty="0" err="1" smtClean="0"/>
              <a:t>Микрофиламенты</a:t>
            </a:r>
            <a:r>
              <a:rPr lang="ru-RU" sz="1600" dirty="0" smtClean="0"/>
              <a:t>, построенные из F-актина, пронизывают </a:t>
            </a:r>
            <a:r>
              <a:rPr lang="ru-RU" sz="1600" dirty="0" err="1" smtClean="0"/>
              <a:t>микроворсинки</a:t>
            </a:r>
            <a:r>
              <a:rPr lang="ru-RU" sz="1600" dirty="0" smtClean="0"/>
              <a:t>, образуя узлы. Эти </a:t>
            </a:r>
            <a:r>
              <a:rPr lang="ru-RU" sz="1600" dirty="0" err="1" smtClean="0"/>
              <a:t>микроволокна</a:t>
            </a:r>
            <a:r>
              <a:rPr lang="ru-RU" sz="1600" dirty="0" smtClean="0"/>
              <a:t> удерживаются вместе </a:t>
            </a:r>
            <a:r>
              <a:rPr lang="ru-RU" sz="1600" i="1" dirty="0" smtClean="0"/>
              <a:t>с </a:t>
            </a:r>
            <a:r>
              <a:rPr lang="ru-RU" sz="1600" dirty="0" smtClean="0"/>
              <a:t>помощью </a:t>
            </a:r>
            <a:r>
              <a:rPr lang="ru-RU" sz="1600" dirty="0" err="1" smtClean="0"/>
              <a:t>актинсвязывающих</a:t>
            </a:r>
            <a:r>
              <a:rPr lang="ru-RU" sz="1600" dirty="0" smtClean="0"/>
              <a:t> белков, наиболее важными из которых являются </a:t>
            </a:r>
            <a:r>
              <a:rPr lang="ru-RU" sz="1600" i="1" dirty="0" err="1" smtClean="0"/>
              <a:t>фимбрин</a:t>
            </a:r>
            <a:r>
              <a:rPr lang="ru-RU" sz="1600" i="1" dirty="0" smtClean="0"/>
              <a:t> </a:t>
            </a:r>
            <a:r>
              <a:rPr lang="ru-RU" sz="1600" dirty="0" smtClean="0"/>
              <a:t>и </a:t>
            </a:r>
            <a:r>
              <a:rPr lang="ru-RU" sz="1600" i="1" dirty="0" err="1" smtClean="0"/>
              <a:t>виллин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Кальмодулин</a:t>
            </a:r>
            <a:r>
              <a:rPr lang="ru-RU" sz="1600" i="1" dirty="0" smtClean="0"/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миозиноподобная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АТФ-аза</a:t>
            </a:r>
            <a:r>
              <a:rPr lang="ru-RU" sz="1600" i="1" dirty="0" smtClean="0"/>
              <a:t> </a:t>
            </a:r>
            <a:r>
              <a:rPr lang="ru-RU" sz="1600" dirty="0" smtClean="0"/>
              <a:t>соединяют крайние </a:t>
            </a:r>
            <a:r>
              <a:rPr lang="ru-RU" sz="1600" dirty="0" err="1" smtClean="0"/>
              <a:t>микроволокна</a:t>
            </a:r>
            <a:r>
              <a:rPr lang="ru-RU" sz="1600" dirty="0" smtClean="0"/>
              <a:t> с плазматической мембраной. Еще один </a:t>
            </a:r>
            <a:r>
              <a:rPr lang="ru-RU" sz="1600" dirty="0" err="1" smtClean="0"/>
              <a:t>актинсвязывающий</a:t>
            </a:r>
            <a:r>
              <a:rPr lang="ru-RU" sz="1600" dirty="0" smtClean="0"/>
              <a:t> белок, </a:t>
            </a:r>
            <a:r>
              <a:rPr lang="ru-RU" sz="1600" i="1" dirty="0" err="1" smtClean="0"/>
              <a:t>фодрин</a:t>
            </a:r>
            <a:r>
              <a:rPr lang="ru-RU" sz="1600" dirty="0" smtClean="0"/>
              <a:t>, соединяет волокна актина у основании, а также прикрепляет их к цитоплазматической мембране и к сетке, построенной из </a:t>
            </a:r>
            <a:r>
              <a:rPr lang="ru-RU" sz="1600" b="1" dirty="0" smtClean="0"/>
              <a:t>промежуточных волокон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2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938" y="1196752"/>
            <a:ext cx="5400550" cy="42905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рассмотренном случае </a:t>
            </a:r>
            <a:r>
              <a:rPr lang="ru-RU" dirty="0" err="1" smtClean="0"/>
              <a:t>микрофиламенты</a:t>
            </a:r>
            <a:r>
              <a:rPr lang="ru-RU" dirty="0" smtClean="0"/>
              <a:t> актина выполняют главным образом статическую функцию. Однако чаще всего актин принимает участие в динамических процессах, таких, как мышечное сокращение, движение клетки, фагоцитоз, образование </a:t>
            </a:r>
            <a:r>
              <a:rPr lang="ru-RU" dirty="0" err="1" smtClean="0"/>
              <a:t>микровыпячиваний</a:t>
            </a:r>
            <a:r>
              <a:rPr lang="ru-RU" dirty="0" smtClean="0"/>
              <a:t> и </a:t>
            </a:r>
            <a:r>
              <a:rPr lang="ru-RU" dirty="0" err="1" smtClean="0"/>
              <a:t>ламеллиподий</a:t>
            </a:r>
            <a:r>
              <a:rPr lang="ru-RU" dirty="0" smtClean="0"/>
              <a:t> (клеточных расширений), а также </a:t>
            </a:r>
            <a:r>
              <a:rPr lang="ru-RU" dirty="0" err="1" smtClean="0"/>
              <a:t>акросом</a:t>
            </a:r>
            <a:r>
              <a:rPr lang="ru-RU" dirty="0" smtClean="0"/>
              <a:t> в процессе слияния сперматозоида с яйцеклеткой.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Микротрубочки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tooltip="Микротрубочки"/>
              </a:rPr>
              <a:t>Микротрубочки</a:t>
            </a:r>
            <a:r>
              <a:rPr lang="ru-RU" dirty="0" smtClean="0"/>
              <a:t> представляют собой полые цилиндры порядка 25 нм диаметром, стенки которых составлены из 13 </a:t>
            </a:r>
            <a:r>
              <a:rPr lang="ru-RU" dirty="0" err="1" smtClean="0"/>
              <a:t>протофиламентов</a:t>
            </a:r>
            <a:r>
              <a:rPr lang="ru-RU" dirty="0" smtClean="0"/>
              <a:t>, каждый из которых представляет линейный полимер из </a:t>
            </a:r>
            <a:r>
              <a:rPr lang="ru-RU" dirty="0" err="1" smtClean="0"/>
              <a:t>димера</a:t>
            </a:r>
            <a:r>
              <a:rPr lang="ru-RU" dirty="0" smtClean="0"/>
              <a:t> </a:t>
            </a:r>
            <a:r>
              <a:rPr lang="ru-RU" dirty="0" smtClean="0">
                <a:hlinkClick r:id="rId3" tooltip="Белок"/>
              </a:rPr>
              <a:t>белка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Тубулин"/>
              </a:rPr>
              <a:t>тубулина</a:t>
            </a:r>
            <a:r>
              <a:rPr lang="ru-RU" dirty="0" smtClean="0"/>
              <a:t>. </a:t>
            </a:r>
            <a:r>
              <a:rPr lang="ru-RU" dirty="0" err="1" smtClean="0"/>
              <a:t>Димер</a:t>
            </a:r>
            <a:r>
              <a:rPr lang="ru-RU" dirty="0" smtClean="0"/>
              <a:t> состоит из двух субъединиц — альфа- и бета- формы </a:t>
            </a:r>
            <a:r>
              <a:rPr lang="ru-RU" dirty="0" err="1" smtClean="0">
                <a:hlinkClick r:id="rId4" tooltip="Тубулин"/>
              </a:rPr>
              <a:t>тубулина</a:t>
            </a:r>
            <a:r>
              <a:rPr lang="ru-RU" dirty="0" smtClean="0"/>
              <a:t>. Микротрубочки — крайне динамичные структуры, потребляющие </a:t>
            </a:r>
            <a:r>
              <a:rPr lang="ru-RU" dirty="0" smtClean="0">
                <a:hlinkClick r:id="rId5" tooltip="ГТФ"/>
              </a:rPr>
              <a:t>ГТФ</a:t>
            </a:r>
            <a:r>
              <a:rPr lang="ru-RU" dirty="0" smtClean="0"/>
              <a:t> в процессе полимеризации. Они играют ключевую роль во внутриклеточном транспорте (служат «рельсами», по которым перемещаются молекулярные моторы — </a:t>
            </a:r>
            <a:r>
              <a:rPr lang="ru-RU" dirty="0" err="1" smtClean="0">
                <a:hlinkClick r:id="rId6" tooltip="Кинезин"/>
              </a:rPr>
              <a:t>кинезин</a:t>
            </a:r>
            <a:r>
              <a:rPr lang="ru-RU" dirty="0" smtClean="0"/>
              <a:t> и </a:t>
            </a:r>
            <a:r>
              <a:rPr lang="ru-RU" dirty="0" err="1" smtClean="0">
                <a:hlinkClick r:id="rId7" tooltip="Динеин"/>
              </a:rPr>
              <a:t>динеин</a:t>
            </a:r>
            <a:r>
              <a:rPr lang="ru-RU" dirty="0" smtClean="0"/>
              <a:t>), образуют основу </a:t>
            </a:r>
            <a:r>
              <a:rPr lang="ru-RU" dirty="0" err="1" smtClean="0">
                <a:hlinkClick r:id="rId8" tooltip="Аксонема"/>
              </a:rPr>
              <a:t>аксонемы</a:t>
            </a:r>
            <a:r>
              <a:rPr lang="ru-RU" dirty="0" smtClean="0"/>
              <a:t> </a:t>
            </a:r>
            <a:r>
              <a:rPr lang="ru-RU" dirty="0" err="1" smtClean="0">
                <a:hlinkClick r:id="rId9" tooltip="Ундулиподия (страница отсутствует)"/>
              </a:rPr>
              <a:t>ундулиподий</a:t>
            </a:r>
            <a:r>
              <a:rPr lang="ru-RU" dirty="0" smtClean="0"/>
              <a:t> и </a:t>
            </a:r>
            <a:r>
              <a:rPr lang="ru-RU" dirty="0" smtClean="0">
                <a:hlinkClick r:id="rId10" tooltip="Веретено деления"/>
              </a:rPr>
              <a:t>веретено деления</a:t>
            </a:r>
            <a:r>
              <a:rPr lang="ru-RU" dirty="0" smtClean="0"/>
              <a:t> при </a:t>
            </a:r>
            <a:r>
              <a:rPr lang="ru-RU" dirty="0" smtClean="0">
                <a:hlinkClick r:id="rId11" tooltip="Митоз"/>
              </a:rPr>
              <a:t>митозе</a:t>
            </a:r>
            <a:r>
              <a:rPr lang="ru-RU" dirty="0" smtClean="0"/>
              <a:t> и </a:t>
            </a:r>
            <a:r>
              <a:rPr lang="ru-RU" dirty="0" smtClean="0">
                <a:hlinkClick r:id="rId12" tooltip="Мейоз"/>
              </a:rPr>
              <a:t>мейозе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tu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907704" y="188640"/>
            <a:ext cx="6482680" cy="471467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863408" cy="7683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Микротрубочки (бирюзовые), актин (лиловый) и ДНК (желтая)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схеме показаны </a:t>
            </a:r>
            <a:r>
              <a:rPr lang="ru-RU" b="1" dirty="0" smtClean="0"/>
              <a:t>микротрубочки</a:t>
            </a:r>
            <a:r>
              <a:rPr lang="ru-RU" dirty="0" smtClean="0"/>
              <a:t> клетки. Они отходят радиально во всех направлениях от структуры вблизи ядра — </a:t>
            </a:r>
            <a:r>
              <a:rPr lang="ru-RU" b="1" dirty="0" smtClean="0"/>
              <a:t>центросомы</a:t>
            </a:r>
            <a:r>
              <a:rPr lang="ru-RU" dirty="0" smtClean="0"/>
              <a:t>. (+)-Конец микротрубочек постоянно находится в состоянии роста и разборки, а (-)-конец блокирован ассоциированными белками в </a:t>
            </a:r>
            <a:r>
              <a:rPr lang="ru-RU" dirty="0" err="1" smtClean="0"/>
              <a:t>центриоле</a:t>
            </a:r>
            <a:r>
              <a:rPr lang="ru-RU" dirty="0" smtClean="0"/>
              <a:t> .(+)-Конец может также быть стабилизирован ассоциированными белками, когда, например, микротрубочки достигают цитоплазматической мембраны.</a:t>
            </a:r>
            <a:endParaRPr lang="ru-RU" dirty="0"/>
          </a:p>
        </p:txBody>
      </p:sp>
      <p:pic>
        <p:nvPicPr>
          <p:cNvPr id="7" name="Содержимое 6" descr="20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392488" cy="417646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Цитоскелет</a:t>
            </a:r>
            <a:r>
              <a:rPr lang="ru-RU" b="1" dirty="0" smtClean="0"/>
              <a:t> прокариот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Цитоскелет</a:t>
            </a:r>
            <a:r>
              <a:rPr lang="ru-RU" b="1" dirty="0" smtClean="0"/>
              <a:t> прокариот</a:t>
            </a:r>
            <a:r>
              <a:rPr lang="ru-RU" dirty="0" smtClean="0"/>
              <a:t> — это система </a:t>
            </a:r>
            <a:r>
              <a:rPr lang="ru-RU" dirty="0" err="1" smtClean="0"/>
              <a:t>нитеподобных</a:t>
            </a:r>
            <a:r>
              <a:rPr lang="ru-RU" dirty="0" smtClean="0"/>
              <a:t> структур, которые преимущественно являются упорядоченными полимерами белков одного класса, наличествует в клетках бактерий и архей. Все исследованные (на 2006 год) белки </a:t>
            </a:r>
            <a:r>
              <a:rPr lang="ru-RU" dirty="0" err="1" smtClean="0"/>
              <a:t>цитоскелета</a:t>
            </a:r>
            <a:r>
              <a:rPr lang="ru-RU" dirty="0" smtClean="0"/>
              <a:t> бактерий способны к самоорганизации в длинные </a:t>
            </a:r>
            <a:r>
              <a:rPr lang="ru-RU" dirty="0" err="1" smtClean="0"/>
              <a:t>филаменты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Цитоскелет</a:t>
            </a:r>
            <a:r>
              <a:rPr lang="ru-RU" dirty="0" smtClean="0"/>
              <a:t> прокариот был впервые открыт в начале 1990 годов, когда было установлено, что почти все бактерии и большинство архей содержат белок </a:t>
            </a:r>
            <a:r>
              <a:rPr lang="ru-RU" dirty="0" err="1" smtClean="0"/>
              <a:t>FtsZ</a:t>
            </a:r>
            <a:r>
              <a:rPr lang="ru-RU" dirty="0" smtClean="0"/>
              <a:t>, которые является гомологом </a:t>
            </a:r>
            <a:r>
              <a:rPr lang="ru-RU" dirty="0" err="1" smtClean="0"/>
              <a:t>тубулина</a:t>
            </a:r>
            <a:r>
              <a:rPr lang="ru-RU" dirty="0" smtClean="0"/>
              <a:t>, и может </a:t>
            </a:r>
            <a:r>
              <a:rPr lang="ru-RU" dirty="0" err="1" smtClean="0"/>
              <a:t>полимеризовываться</a:t>
            </a:r>
            <a:r>
              <a:rPr lang="ru-RU" dirty="0" smtClean="0"/>
              <a:t> в </a:t>
            </a:r>
            <a:r>
              <a:rPr lang="ru-RU" dirty="0" err="1" smtClean="0"/>
              <a:t>филаменты</a:t>
            </a:r>
            <a:r>
              <a:rPr lang="ru-RU" dirty="0" smtClean="0"/>
              <a:t>, которые образуют кольцо (Z-кольцо) во время клеточного деления. Позднее были выявлены и </a:t>
            </a:r>
            <a:r>
              <a:rPr lang="ru-RU" dirty="0" err="1" smtClean="0"/>
              <a:t>прокариотические</a:t>
            </a:r>
            <a:r>
              <a:rPr lang="ru-RU" dirty="0" smtClean="0"/>
              <a:t> гомологи актина. Эти открытия изменили представления о том, что именно отсутствие </a:t>
            </a:r>
            <a:r>
              <a:rPr lang="ru-RU" dirty="0" err="1" smtClean="0"/>
              <a:t>цитоскелета</a:t>
            </a:r>
            <a:r>
              <a:rPr lang="ru-RU" dirty="0" smtClean="0"/>
              <a:t> является наиважнейшей причиной меньших размеров и более простой организации прокариот в сравнении с эукариотами. Вместо этого сейчас допускается, что относительная простота бактерий и архей связана с отсутствием белков-двигателей(по крайней мере, до сих пор они выявлены не были), которые «ходят» вдоль </a:t>
            </a:r>
            <a:r>
              <a:rPr lang="ru-RU" dirty="0" err="1" smtClean="0"/>
              <a:t>филаментов</a:t>
            </a:r>
            <a:r>
              <a:rPr lang="ru-RU" dirty="0" smtClean="0"/>
              <a:t> </a:t>
            </a:r>
            <a:r>
              <a:rPr lang="ru-RU" dirty="0" err="1" smtClean="0"/>
              <a:t>цитоскелета</a:t>
            </a:r>
            <a:r>
              <a:rPr lang="ru-RU" dirty="0" smtClean="0"/>
              <a:t> и обеспечивают транспорт разных структур, а также и локомоцию всей клетки.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тубулин</a:t>
            </a:r>
            <a:r>
              <a:rPr lang="ru-RU" dirty="0" smtClean="0"/>
              <a:t> в пресноводной инфузории</a:t>
            </a:r>
            <a:endParaRPr lang="ru-RU" dirty="0"/>
          </a:p>
        </p:txBody>
      </p:sp>
      <p:pic>
        <p:nvPicPr>
          <p:cNvPr id="4" name="Содержимое 3" descr="b05f0ff251892c40ca6da3c91db2cd29_resized_width_406c3d4da260825e68efca5b7fe1eb05_500_q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616624" cy="43068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147050" cy="4411662"/>
          </a:xfrm>
        </p:spPr>
        <p:txBody>
          <a:bodyPr/>
          <a:lstStyle/>
          <a:p>
            <a:pPr eaLnBrk="1" hangingPunct="1"/>
            <a:r>
              <a:rPr lang="ru-RU" altLang="ja-JP" dirty="0" smtClean="0">
                <a:latin typeface="Times New Roman" pitchFamily="18" charset="0"/>
              </a:rPr>
              <a:t>Цитоплазма </a:t>
            </a:r>
            <a:r>
              <a:rPr lang="ru-RU" altLang="ja-JP" dirty="0" err="1" smtClean="0">
                <a:latin typeface="Times New Roman" pitchFamily="18" charset="0"/>
              </a:rPr>
              <a:t>эукариотических</a:t>
            </a:r>
            <a:r>
              <a:rPr lang="ru-RU" altLang="ja-JP" dirty="0" smtClean="0">
                <a:latin typeface="Times New Roman" pitchFamily="18" charset="0"/>
              </a:rPr>
              <a:t> клеток пронизана трехмерной сеткой из белковых нитей (</a:t>
            </a:r>
            <a:r>
              <a:rPr lang="ru-RU" altLang="ja-JP" dirty="0" err="1" smtClean="0">
                <a:latin typeface="Times New Roman" pitchFamily="18" charset="0"/>
              </a:rPr>
              <a:t>филаментов</a:t>
            </a:r>
            <a:r>
              <a:rPr lang="ru-RU" altLang="ja-JP" dirty="0" smtClean="0">
                <a:latin typeface="Times New Roman" pitchFamily="18" charset="0"/>
              </a:rPr>
              <a:t>), называемой </a:t>
            </a:r>
            <a:r>
              <a:rPr lang="ru-RU" altLang="ja-JP" b="1" dirty="0" err="1" smtClean="0">
                <a:latin typeface="Times New Roman" pitchFamily="18" charset="0"/>
              </a:rPr>
              <a:t>цитоскелетом</a:t>
            </a:r>
            <a:r>
              <a:rPr lang="ru-RU" altLang="ja-JP" b="1" dirty="0" smtClean="0">
                <a:latin typeface="Times New Roman" pitchFamily="18" charset="0"/>
              </a:rPr>
              <a:t>.</a:t>
            </a:r>
            <a:r>
              <a:rPr lang="ru-RU" altLang="ja-JP" dirty="0" smtClean="0">
                <a:latin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11188" y="3717033"/>
            <a:ext cx="302418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hlinkClick r:id="rId3" tooltip="Увеличить"/>
              </a:rPr>
              <a:t> </a:t>
            </a:r>
            <a:endParaRPr lang="ru-RU" dirty="0"/>
          </a:p>
          <a:p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</a:rPr>
              <a:t>Цитоскелет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эукариот.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</a:rPr>
              <a:t>Актиновые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itchFamily="18" charset="0"/>
              </a:rPr>
              <a:t>микрофиламенты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окрашены в красный, микротрубочки — в зеленый, ядра клеток — в голубой цвет.</a:t>
            </a:r>
          </a:p>
        </p:txBody>
      </p:sp>
      <p:pic>
        <p:nvPicPr>
          <p:cNvPr id="14341" name="Picture 9" descr="Цитоскелет эукариот. Актиновые микрофиламенты окрашены в красный, микротрубочки — в зеленый, ядра клеток — в голубой цвет.">
            <a:hlinkClick r:id="rId3" tooltip="Цитоскелет эукариот. Актиновые микрофиламенты окрашены в красный, микротрубочки — в зеленый, ядра клеток — в голубой цвет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4175"/>
            <a:ext cx="35766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3671763" cy="4430117"/>
          </a:xfrm>
        </p:spPr>
        <p:txBody>
          <a:bodyPr/>
          <a:lstStyle/>
          <a:p>
            <a:pPr eaLnBrk="1" hangingPunct="1"/>
            <a:r>
              <a:rPr lang="ru-RU" dirty="0" err="1" smtClean="0">
                <a:latin typeface="Times New Roman" pitchFamily="18" charset="0"/>
              </a:rPr>
              <a:t>Кератиновые</a:t>
            </a:r>
            <a:r>
              <a:rPr lang="ru-RU" dirty="0" smtClean="0">
                <a:latin typeface="Times New Roman" pitchFamily="18" charset="0"/>
              </a:rPr>
              <a:t> промежуточные </a:t>
            </a:r>
            <a:r>
              <a:rPr lang="ru-RU" dirty="0" err="1" smtClean="0">
                <a:latin typeface="Times New Roman" pitchFamily="18" charset="0"/>
              </a:rPr>
              <a:t>филаменты</a:t>
            </a:r>
            <a:r>
              <a:rPr lang="ru-RU" dirty="0" smtClean="0">
                <a:latin typeface="Times New Roman" pitchFamily="18" charset="0"/>
              </a:rPr>
              <a:t> в клетке. </a:t>
            </a:r>
          </a:p>
        </p:txBody>
      </p:sp>
      <p:pic>
        <p:nvPicPr>
          <p:cNvPr id="15363" name="Picture 5" descr="Кератиновые промежуточные филаменты в клетке.">
            <a:hlinkClick r:id="rId3" tooltip="Кератиновые промежуточные филаменты в клетке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836613"/>
            <a:ext cx="52943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Схема, показывающая </a:t>
            </a:r>
            <a:r>
              <a:rPr lang="ru-RU" dirty="0" smtClean="0">
                <a:hlinkClick r:id="rId2" tooltip="Цитоплазма"/>
              </a:rPr>
              <a:t>цитоплазму</a:t>
            </a:r>
            <a:r>
              <a:rPr lang="ru-RU" dirty="0" smtClean="0"/>
              <a:t>, вместе с её компонентами (или </a:t>
            </a:r>
            <a:r>
              <a:rPr lang="ru-RU" i="1" dirty="0" smtClean="0"/>
              <a:t>органеллами</a:t>
            </a:r>
            <a:r>
              <a:rPr lang="ru-RU" dirty="0" smtClean="0"/>
              <a:t>), в типичной животной клетке</a:t>
            </a:r>
            <a:endParaRPr lang="ru-RU" dirty="0"/>
          </a:p>
        </p:txBody>
      </p:sp>
      <p:pic>
        <p:nvPicPr>
          <p:cNvPr id="4" name="Содержимое 3" descr="Biological_cell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1"/>
            <a:ext cx="8352928" cy="468455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52128"/>
          </a:xfrm>
        </p:spPr>
        <p:txBody>
          <a:bodyPr/>
          <a:lstStyle/>
          <a:p>
            <a:r>
              <a:rPr lang="ru-RU" dirty="0" smtClean="0"/>
              <a:t>Функции </a:t>
            </a:r>
            <a:r>
              <a:rPr lang="ru-RU" dirty="0" err="1" smtClean="0"/>
              <a:t>цитоскелета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Поддерживает форму клетки, подавляет внутри клетки броуновское движение частиц и обеспечивает направленные перемещения самих клеток и клеточных органоидов.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20th2004exlar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547667" cy="32743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95536" y="260648"/>
            <a:ext cx="3096344" cy="598775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Выделяют три основных компонента </a:t>
            </a:r>
            <a:r>
              <a:rPr lang="ru-RU" sz="2800" dirty="0" err="1" smtClean="0"/>
              <a:t>цитоскелета</a:t>
            </a:r>
            <a:r>
              <a:rPr lang="ru-RU" sz="2800" dirty="0" smtClean="0"/>
              <a:t> — </a:t>
            </a:r>
            <a:r>
              <a:rPr lang="ru-RU" sz="2800" i="1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микротрубочки, промежуточные </a:t>
            </a:r>
            <a:r>
              <a:rPr lang="ru-RU" sz="2800" i="1" u="sng" dirty="0" err="1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филаменты</a:t>
            </a:r>
            <a:r>
              <a:rPr lang="ru-RU" sz="2800" i="1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 и </a:t>
            </a:r>
            <a:r>
              <a:rPr lang="ru-RU" sz="2800" i="1" u="sng" dirty="0" err="1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микрофиламенты</a:t>
            </a:r>
            <a:r>
              <a:rPr lang="ru-RU" sz="2800" dirty="0" smtClean="0"/>
              <a:t>. Все эти компоненты нестабильны. В клетке они постоянно подвергаются сборке и разборке, т. е. находятся в динамическом равновесии с соответствующими белками.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2" name="Содержимое 11" descr="20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5616624" cy="5400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Микрофиламенты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u="sng" dirty="0" err="1" smtClean="0"/>
              <a:t>Микрофиламенты</a:t>
            </a:r>
            <a:r>
              <a:rPr lang="ru-RU" dirty="0" smtClean="0"/>
              <a:t> — нити толщиной 4–7 нм. Они состоят в основном из одного белка — актина (похожего, но не тождественного актину, входящему в состав мышечных волокон). В небольших количествах в их составе присутствуют некоторые другие белки. Подобно </a:t>
            </a:r>
            <a:r>
              <a:rPr lang="ru-RU" dirty="0" err="1" smtClean="0"/>
              <a:t>тубулину</a:t>
            </a:r>
            <a:r>
              <a:rPr lang="ru-RU" dirty="0" smtClean="0"/>
              <a:t> микротрубочек, актин из различных типов клеток имеет незначительные различия. Но в отличие от микротрубочек отдельные </a:t>
            </a:r>
            <a:r>
              <a:rPr lang="ru-RU" dirty="0" err="1" smtClean="0"/>
              <a:t>микрофиламенты</a:t>
            </a:r>
            <a:r>
              <a:rPr lang="ru-RU" dirty="0" smtClean="0"/>
              <a:t> в световой микроскоп не видны; можно видеть только места их скоплений.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crofila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06138"/>
            <a:ext cx="6552728" cy="479814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</a:t>
            </a:r>
            <a:r>
              <a:rPr lang="ru-RU" dirty="0" err="1" smtClean="0"/>
              <a:t>филаменты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u="sng" dirty="0" smtClean="0"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Промежуточные </a:t>
            </a:r>
            <a:r>
              <a:rPr lang="ru-RU" sz="3600" u="sng" dirty="0" err="1" smtClean="0"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филаменты</a:t>
            </a:r>
            <a:r>
              <a:rPr lang="ru-RU" sz="3600" u="sng" dirty="0" smtClean="0">
                <a:uFill>
                  <a:solidFill>
                    <a:schemeClr val="accent6">
                      <a:lumMod val="50000"/>
                    </a:schemeClr>
                  </a:solidFill>
                </a:uFill>
              </a:rPr>
              <a:t> </a:t>
            </a:r>
            <a:r>
              <a:rPr lang="ru-RU" sz="3600" dirty="0" smtClean="0"/>
              <a:t>имеют толщину 8–11 нм. В отличие от микротрубочек и </a:t>
            </a:r>
            <a:r>
              <a:rPr lang="ru-RU" sz="3600" dirty="0" err="1" smtClean="0"/>
              <a:t>микрофиламентов</a:t>
            </a:r>
            <a:r>
              <a:rPr lang="ru-RU" sz="3600" dirty="0" smtClean="0"/>
              <a:t> они представлены разными белками в разных типах клеток (даже внутри одного организма). В клетках растений промежуточных </a:t>
            </a:r>
            <a:r>
              <a:rPr lang="ru-RU" sz="3600" dirty="0" err="1" smtClean="0"/>
              <a:t>филаментов</a:t>
            </a:r>
            <a:r>
              <a:rPr lang="ru-RU" sz="3600" dirty="0" smtClean="0"/>
              <a:t>, видимо, нет. Самостоятельные функции промежуточных </a:t>
            </a:r>
            <a:r>
              <a:rPr lang="ru-RU" sz="3600" dirty="0" err="1" smtClean="0"/>
              <a:t>филаментов</a:t>
            </a:r>
            <a:r>
              <a:rPr lang="ru-RU" sz="3600" dirty="0" smtClean="0"/>
              <a:t> ясны только для клеток </a:t>
            </a:r>
            <a:r>
              <a:rPr lang="ru-RU" sz="3600" dirty="0" err="1" smtClean="0"/>
              <a:t>ороговевающего</a:t>
            </a:r>
            <a:r>
              <a:rPr lang="ru-RU" sz="3600" dirty="0" smtClean="0"/>
              <a:t> эпителия, где из </a:t>
            </a:r>
            <a:r>
              <a:rPr lang="ru-RU" sz="3600" dirty="0" err="1" smtClean="0"/>
              <a:t>филаментов</a:t>
            </a:r>
            <a:r>
              <a:rPr lang="ru-RU" sz="3600" dirty="0" smtClean="0"/>
              <a:t> (состоящих из белка кератина) образуются толстые пучки, а затем, по мере отмирания клеток, из них образуются роговые чешуйки. В остальных случаях система промежуточных </a:t>
            </a:r>
            <a:r>
              <a:rPr lang="ru-RU" sz="3600" dirty="0" err="1" smtClean="0"/>
              <a:t>филаментов</a:t>
            </a:r>
            <a:r>
              <a:rPr lang="ru-RU" sz="3600" dirty="0" smtClean="0"/>
              <a:t>, вероятно, является дополнительной к микротрубочкам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C7908D-7663-43AE-8EA7-6DE5595012B4}"/>
</file>

<file path=customXml/itemProps2.xml><?xml version="1.0" encoding="utf-8"?>
<ds:datastoreItem xmlns:ds="http://schemas.openxmlformats.org/officeDocument/2006/customXml" ds:itemID="{0FC928C6-5A42-402C-A7B2-8498DAB3B2EF}"/>
</file>

<file path=customXml/itemProps3.xml><?xml version="1.0" encoding="utf-8"?>
<ds:datastoreItem xmlns:ds="http://schemas.openxmlformats.org/officeDocument/2006/customXml" ds:itemID="{5E15A313-B259-4F15-923D-96C132A2EEB7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</TotalTime>
  <Words>662</Words>
  <Application>Microsoft Office PowerPoint</Application>
  <PresentationFormat>Экран (4:3)</PresentationFormat>
  <Paragraphs>26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Цитоскелет</vt:lpstr>
      <vt:lpstr>Презентация PowerPoint</vt:lpstr>
      <vt:lpstr>Презентация PowerPoint</vt:lpstr>
      <vt:lpstr>Схема, показывающая цитоплазму, вместе с её компонентами (или органеллами), в типичной животной клетке</vt:lpstr>
      <vt:lpstr>Функции цитоскелета:</vt:lpstr>
      <vt:lpstr>Презентация PowerPoint</vt:lpstr>
      <vt:lpstr>Микрофиламенты</vt:lpstr>
      <vt:lpstr>Презентация PowerPoint</vt:lpstr>
      <vt:lpstr>Промежуточные филаменты</vt:lpstr>
      <vt:lpstr>Презентация PowerPoint</vt:lpstr>
      <vt:lpstr>Презентация PowerPoint</vt:lpstr>
      <vt:lpstr>Презентация PowerPoint</vt:lpstr>
      <vt:lpstr>Микротрубочки</vt:lpstr>
      <vt:lpstr>Презентация PowerPoint</vt:lpstr>
      <vt:lpstr>Презентация PowerPoint</vt:lpstr>
      <vt:lpstr>Цитоскелет прокариот </vt:lpstr>
      <vt:lpstr>Презентация PowerPoint</vt:lpstr>
      <vt:lpstr>тубулин в пресноводной инфузории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Долгорукова</dc:creator>
  <cp:lastModifiedBy>kafedra</cp:lastModifiedBy>
  <cp:revision>45</cp:revision>
  <dcterms:created xsi:type="dcterms:W3CDTF">2008-07-11T14:26:35Z</dcterms:created>
  <dcterms:modified xsi:type="dcterms:W3CDTF">2017-04-18T11:44:55Z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