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2E7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>
      <p:cViewPr varScale="1">
        <p:scale>
          <a:sx n="50" d="100"/>
          <a:sy n="50" d="100"/>
        </p:scale>
        <p:origin x="-12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3C74B-70A6-451B-8551-D6B12A75219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E6E33-624B-4BF2-9A26-3B8D606A58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9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6E33-624B-4BF2-9A26-3B8D606A58D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E6E33-624B-4BF2-9A26-3B8D606A58D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142984"/>
            <a:ext cx="70936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Транспорт веществ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через мембраны.(Активный </a:t>
            </a:r>
          </a:p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 пассивный транспорт.) </a:t>
            </a:r>
            <a:endParaRPr lang="ru-RU" sz="4000" b="1" cap="none" spc="0" dirty="0">
              <a:ln/>
              <a:solidFill>
                <a:srgbClr val="C0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83084" y="4093699"/>
            <a:ext cx="2060916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 smtClean="0"/>
              <a:t>Пиноцитоз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2592" y="238203"/>
            <a:ext cx="6880794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</a:rPr>
              <a:t>Активный транспорт</a:t>
            </a:r>
            <a:endParaRPr lang="ru-RU" sz="54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115" y="1457737"/>
            <a:ext cx="7821637" cy="523220"/>
          </a:xfrm>
          <a:prstGeom prst="rect">
            <a:avLst/>
          </a:prstGeom>
          <a:ln>
            <a:solidFill>
              <a:srgbClr val="B62E7C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/>
              <a:t>Виды активного транспорта</a:t>
            </a:r>
            <a:endParaRPr lang="ru-RU" sz="28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953087" y="2191045"/>
            <a:ext cx="341141" cy="524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727939" y="2110154"/>
            <a:ext cx="478301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400800" y="2180492"/>
            <a:ext cx="365760" cy="548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906710"/>
            <a:ext cx="3277772" cy="95410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err="1" smtClean="0"/>
              <a:t>Натрий-калиевый</a:t>
            </a:r>
            <a:endParaRPr lang="ru-RU" sz="2800" dirty="0" smtClean="0"/>
          </a:p>
          <a:p>
            <a:r>
              <a:rPr lang="ru-RU" sz="2800" dirty="0" smtClean="0"/>
              <a:t> насос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97835" y="3047387"/>
            <a:ext cx="1923796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err="1" smtClean="0"/>
              <a:t>Экзоцитоз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40009" y="3019251"/>
            <a:ext cx="1977401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err="1" smtClean="0"/>
              <a:t>Эндоцитоз</a:t>
            </a:r>
            <a:endParaRPr lang="ru-RU" sz="28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6147582" y="3657600"/>
            <a:ext cx="407963" cy="2954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230794" y="3587262"/>
            <a:ext cx="492370" cy="436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62292" y="3975854"/>
            <a:ext cx="1661993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/>
              <a:t>Фагоцитоз</a:t>
            </a:r>
            <a:endParaRPr lang="ru-RU" sz="2400" dirty="0"/>
          </a:p>
        </p:txBody>
      </p:sp>
      <p:pic>
        <p:nvPicPr>
          <p:cNvPr id="18" name="Рисунок 17" descr="action-potential-animation-mcgraw-hill-i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" y="4557931"/>
            <a:ext cx="3114179" cy="17584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Рисунок 18" descr="99719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610" y="4505325"/>
            <a:ext cx="2352675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7093109_dy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212" y="4832604"/>
            <a:ext cx="2162538" cy="18003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4911" y="1111348"/>
            <a:ext cx="82155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Натрий-калиевый насос, активно перекачивает </a:t>
            </a:r>
            <a:r>
              <a:rPr lang="ru-RU" sz="2400" dirty="0" err="1" smtClean="0"/>
              <a:t>Na</a:t>
            </a:r>
            <a:r>
              <a:rPr lang="ru-RU" sz="2400" dirty="0" smtClean="0"/>
              <a:t>+ из клетки, а K+ в клетку. Насос –трансмембранный белок мембраны, </a:t>
            </a:r>
          </a:p>
          <a:p>
            <a:r>
              <a:rPr lang="ru-RU" sz="2400" dirty="0" smtClean="0"/>
              <a:t>способный </a:t>
            </a:r>
            <a:r>
              <a:rPr lang="ru-RU" sz="2400" dirty="0" err="1" smtClean="0"/>
              <a:t>измененять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свою </a:t>
            </a:r>
            <a:r>
              <a:rPr lang="ru-RU" sz="2400" dirty="0" err="1" smtClean="0"/>
              <a:t>конформацию</a:t>
            </a:r>
            <a:r>
              <a:rPr lang="ru-RU" sz="2400" dirty="0" smtClean="0"/>
              <a:t> и </a:t>
            </a:r>
          </a:p>
          <a:p>
            <a:r>
              <a:rPr lang="ru-RU" sz="2400" dirty="0" smtClean="0"/>
              <a:t>присоединять к себе</a:t>
            </a:r>
          </a:p>
          <a:p>
            <a:r>
              <a:rPr lang="ru-RU" sz="2400" dirty="0" smtClean="0"/>
              <a:t> 2 иона К+, с наружной</a:t>
            </a:r>
          </a:p>
          <a:p>
            <a:r>
              <a:rPr lang="ru-RU" sz="2400" dirty="0" smtClean="0"/>
              <a:t> стороны мембраны и</a:t>
            </a:r>
          </a:p>
          <a:p>
            <a:r>
              <a:rPr lang="ru-RU" sz="2400" dirty="0" smtClean="0"/>
              <a:t> 3 иона </a:t>
            </a:r>
            <a:r>
              <a:rPr lang="ru-RU" sz="2400" dirty="0" err="1" smtClean="0"/>
              <a:t>Na+</a:t>
            </a:r>
            <a:r>
              <a:rPr lang="ru-RU" sz="2400" dirty="0" smtClean="0"/>
              <a:t> с </a:t>
            </a:r>
          </a:p>
          <a:p>
            <a:r>
              <a:rPr lang="ru-RU" sz="2400" dirty="0" smtClean="0"/>
              <a:t>внутренней стороны.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3211" y="261983"/>
            <a:ext cx="5983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>
                <a:solidFill>
                  <a:srgbClr val="FFFF00"/>
                </a:solidFill>
              </a:rPr>
              <a:t>Натрий-калиевый</a:t>
            </a:r>
            <a:r>
              <a:rPr lang="ru-RU" sz="4000" dirty="0" smtClean="0">
                <a:solidFill>
                  <a:srgbClr val="FFFF00"/>
                </a:solidFill>
              </a:rPr>
              <a:t> насос 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4920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225" y="2996418"/>
            <a:ext cx="5148774" cy="386158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407963" y="844063"/>
            <a:ext cx="82999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За один цикл работы насос выкачивает из клетки 3 </a:t>
            </a:r>
            <a:r>
              <a:rPr lang="ru-RU" sz="3200" b="1" dirty="0" err="1" smtClean="0"/>
              <a:t>Na+</a:t>
            </a:r>
            <a:r>
              <a:rPr lang="ru-RU" sz="3200" b="1" dirty="0" smtClean="0"/>
              <a:t> и закачивает 2 К+ за счет энергии одной макроэргической связи молекулы АТФ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15924" y="0"/>
            <a:ext cx="7095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chemeClr val="bg1"/>
                </a:solidFill>
              </a:rPr>
              <a:t>Натрий-калиевый</a:t>
            </a:r>
            <a:r>
              <a:rPr lang="ru-RU" sz="4400" b="1" dirty="0" smtClean="0">
                <a:solidFill>
                  <a:schemeClr val="bg1"/>
                </a:solidFill>
              </a:rPr>
              <a:t> насос 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 descr="image020_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021" y="2954214"/>
            <a:ext cx="5669475" cy="362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2707" y="4171800"/>
            <a:ext cx="75262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chemeClr val="bg1">
                    <a:lumMod val="50000"/>
                  </a:schemeClr>
                </a:solidFill>
              </a:rPr>
              <a:t>Эндоцитоз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- процесс поглощения макромолекул клеткой. При </a:t>
            </a:r>
            <a:r>
              <a:rPr lang="ru-RU" sz="2400" dirty="0" err="1" smtClean="0"/>
              <a:t>эндоцитозе</a:t>
            </a:r>
            <a:r>
              <a:rPr lang="ru-RU" sz="2400" dirty="0" smtClean="0"/>
              <a:t> плазматическая мембрана образует </a:t>
            </a:r>
            <a:r>
              <a:rPr lang="ru-RU" sz="2400" dirty="0" err="1" smtClean="0"/>
              <a:t>впячивание</a:t>
            </a:r>
            <a:r>
              <a:rPr lang="ru-RU" sz="2400" dirty="0" smtClean="0"/>
              <a:t>, края ее сливаются, и происходит </a:t>
            </a:r>
            <a:r>
              <a:rPr lang="ru-RU" sz="2400" dirty="0" err="1" smtClean="0"/>
              <a:t>отшнуровывание</a:t>
            </a:r>
            <a:r>
              <a:rPr lang="ru-RU" sz="2400" dirty="0" smtClean="0"/>
              <a:t> в цитоплазму везикул – </a:t>
            </a:r>
            <a:r>
              <a:rPr lang="ru-RU" sz="2400" dirty="0" err="1" smtClean="0"/>
              <a:t>эндоцитарных</a:t>
            </a:r>
            <a:r>
              <a:rPr lang="ru-RU" sz="2400" dirty="0" smtClean="0"/>
              <a:t> вакуолей.</a:t>
            </a:r>
            <a:endParaRPr lang="ru-RU" sz="2400" dirty="0"/>
          </a:p>
        </p:txBody>
      </p:sp>
      <p:pic>
        <p:nvPicPr>
          <p:cNvPr id="4" name="Рисунок 3" descr="endocido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44" y="520504"/>
            <a:ext cx="7212273" cy="347017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44061"/>
            <a:ext cx="41218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Фагоцитоз </a:t>
            </a:r>
            <a:r>
              <a:rPr lang="ru-RU" sz="2800" dirty="0" smtClean="0"/>
              <a:t>— захват и поглощение крупных частиц (например, фагоцитоз лимфоцитов, простейших и </a:t>
            </a:r>
            <a:r>
              <a:rPr lang="ru-RU" sz="2800" dirty="0" err="1" smtClean="0"/>
              <a:t>др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71071" y="96972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Пиноцитоз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— процесс захвата и поглощения капелек жидкости с растворенными в ней веществами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image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89" y="3601329"/>
            <a:ext cx="6954830" cy="2865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2282" y="900332"/>
            <a:ext cx="809595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solidFill>
                  <a:srgbClr val="B62E7C"/>
                </a:solidFill>
              </a:rPr>
              <a:t>Экзоцитоз</a:t>
            </a:r>
            <a:r>
              <a:rPr lang="ru-RU" sz="2800" dirty="0" smtClean="0"/>
              <a:t> - процесс выведения различных веществ из клетки. Содержимое везикулы выводится за пределы летки, а ее мембрана включается в состав плазмалеммы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7093109_dy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64" y="3022444"/>
            <a:ext cx="4403188" cy="36656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852" y="0"/>
            <a:ext cx="6112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/>
            </a:r>
            <a:br>
              <a:rPr lang="ru-RU" sz="5400" dirty="0" smtClean="0">
                <a:solidFill>
                  <a:srgbClr val="7030A0"/>
                </a:solidFill>
              </a:rPr>
            </a:br>
            <a:r>
              <a:rPr lang="ru-RU" sz="5400" dirty="0" smtClean="0">
                <a:solidFill>
                  <a:srgbClr val="7030A0"/>
                </a:solidFill>
              </a:rPr>
              <a:t>Функции мембран: </a:t>
            </a:r>
            <a:endParaRPr lang="ru-RU" sz="54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4295" y="1327734"/>
            <a:ext cx="55497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1.Защитная.</a:t>
            </a:r>
          </a:p>
          <a:p>
            <a:r>
              <a:rPr lang="ru-RU" sz="2800" b="1" dirty="0" smtClean="0"/>
              <a:t> 2.Опорная.</a:t>
            </a:r>
          </a:p>
          <a:p>
            <a:r>
              <a:rPr lang="ru-RU" sz="2800" b="1" dirty="0" smtClean="0"/>
              <a:t> 3.Ограничительная.</a:t>
            </a:r>
          </a:p>
          <a:p>
            <a:r>
              <a:rPr lang="ru-RU" sz="2800" b="1" dirty="0" smtClean="0"/>
              <a:t> 4.Обеспечение связи между клетками. </a:t>
            </a:r>
          </a:p>
          <a:p>
            <a:r>
              <a:rPr lang="ru-RU" sz="2800" b="1" dirty="0" smtClean="0"/>
              <a:t>5.Место прохождения биохимических реакций 6.Транспортная. </a:t>
            </a:r>
          </a:p>
          <a:p>
            <a:r>
              <a:rPr lang="ru-RU" sz="2800" b="1" dirty="0" smtClean="0"/>
              <a:t>7.Регуляция обмена веществ </a:t>
            </a:r>
            <a:r>
              <a:rPr lang="ru-RU" sz="2800" b="1" dirty="0" err="1" smtClean="0"/>
              <a:t>межд</a:t>
            </a:r>
            <a:r>
              <a:rPr lang="ru-RU" sz="2800" b="1" dirty="0" smtClean="0"/>
              <a:t> клеткой и внешней средой.</a:t>
            </a:r>
          </a:p>
          <a:p>
            <a:r>
              <a:rPr lang="ru-RU" sz="2800" b="1" dirty="0" smtClean="0"/>
              <a:t> 8.Рецепторная.</a:t>
            </a:r>
            <a:endParaRPr lang="ru-RU" sz="2800" b="1" dirty="0"/>
          </a:p>
        </p:txBody>
      </p:sp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8967"/>
            <a:ext cx="3392657" cy="2544492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40229" y="653143"/>
            <a:ext cx="11529913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/>
              <a:t>Свойства мембран </a:t>
            </a:r>
          </a:p>
          <a:p>
            <a:pPr algn="ctr"/>
            <a:r>
              <a:rPr lang="ru-RU" sz="3200" dirty="0" smtClean="0"/>
              <a:t>Мембраны обладают свойством </a:t>
            </a:r>
          </a:p>
          <a:p>
            <a:pPr algn="ctr"/>
            <a:r>
              <a:rPr lang="ru-RU" sz="3200" b="1" i="1" u="sng" dirty="0" smtClean="0"/>
              <a:t>избирательной проницаемости, </a:t>
            </a:r>
          </a:p>
          <a:p>
            <a:pPr algn="ctr"/>
            <a:r>
              <a:rPr lang="ru-RU" sz="3200" dirty="0" smtClean="0"/>
              <a:t>то есть хорошо проницаемы для</a:t>
            </a:r>
          </a:p>
          <a:p>
            <a:pPr algn="ctr"/>
            <a:r>
              <a:rPr lang="ru-RU" sz="3200" dirty="0" smtClean="0"/>
              <a:t> одних вещества или молекул и плохо</a:t>
            </a:r>
          </a:p>
          <a:p>
            <a:pPr algn="ctr"/>
            <a:r>
              <a:rPr lang="ru-RU" sz="3200" dirty="0" smtClean="0"/>
              <a:t> проницаемы (или совсем </a:t>
            </a:r>
          </a:p>
          <a:p>
            <a:pPr algn="ctr"/>
            <a:r>
              <a:rPr lang="ru-RU" sz="3200" dirty="0" smtClean="0"/>
              <a:t>непроницаемы) для других.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0166" y="1167619"/>
            <a:ext cx="84546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Функции мембран в зависимости от необходимости использования энергии для осуществления транспорта веществ, различают: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пассивный транспорт </a:t>
            </a:r>
            <a:r>
              <a:rPr lang="ru-RU" sz="3200" dirty="0" smtClean="0"/>
              <a:t>- </a:t>
            </a:r>
            <a:r>
              <a:rPr lang="ru-RU" sz="3200" dirty="0" err="1" smtClean="0"/>
              <a:t>транспорт</a:t>
            </a:r>
            <a:r>
              <a:rPr lang="ru-RU" sz="3200" dirty="0" smtClean="0"/>
              <a:t> веществ, идущий без затрат энергии; </a:t>
            </a:r>
            <a:r>
              <a:rPr lang="ru-RU" sz="4000" b="1" dirty="0" smtClean="0">
                <a:solidFill>
                  <a:srgbClr val="FF0000"/>
                </a:solidFill>
              </a:rPr>
              <a:t>активный транспорт</a:t>
            </a:r>
            <a:r>
              <a:rPr lang="ru-RU" sz="3200" dirty="0" smtClean="0"/>
              <a:t> - </a:t>
            </a:r>
            <a:r>
              <a:rPr lang="ru-RU" sz="3200" dirty="0" err="1" smtClean="0"/>
              <a:t>транспорт</a:t>
            </a:r>
            <a:r>
              <a:rPr lang="ru-RU" sz="3200" dirty="0" smtClean="0"/>
              <a:t>, идущий с затратами энергии. </a:t>
            </a:r>
            <a:endParaRPr lang="ru-RU" sz="32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0900" y="942535"/>
            <a:ext cx="381822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Пассивный транспорт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4426" y="997858"/>
            <a:ext cx="23855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Активный</a:t>
            </a:r>
            <a:r>
              <a:rPr lang="ru-RU" sz="3200" dirty="0" smtClean="0"/>
              <a:t> 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транспорт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208628" y="2250831"/>
            <a:ext cx="239150" cy="759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133513" y="2264899"/>
            <a:ext cx="211016" cy="717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32287" y="238203"/>
            <a:ext cx="44025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Виды транспорта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658" y="341532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Перемещение</a:t>
            </a:r>
          </a:p>
          <a:p>
            <a:r>
              <a:rPr lang="ru-RU" sz="2400" b="1" dirty="0" smtClean="0"/>
              <a:t> веществ, </a:t>
            </a:r>
          </a:p>
          <a:p>
            <a:r>
              <a:rPr lang="ru-RU" sz="2400" b="1" dirty="0" smtClean="0"/>
              <a:t>идущее без </a:t>
            </a:r>
          </a:p>
          <a:p>
            <a:r>
              <a:rPr lang="ru-RU" sz="2400" b="1" dirty="0" smtClean="0"/>
              <a:t>затрат энергии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65896" y="347159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Перемещение </a:t>
            </a:r>
          </a:p>
          <a:p>
            <a:r>
              <a:rPr lang="ru-RU" sz="2400" b="1" dirty="0" smtClean="0"/>
              <a:t>веществ, идущее</a:t>
            </a:r>
          </a:p>
          <a:p>
            <a:r>
              <a:rPr lang="ru-RU" sz="2400" b="1" dirty="0" smtClean="0"/>
              <a:t> с затратами </a:t>
            </a:r>
          </a:p>
          <a:p>
            <a:r>
              <a:rPr lang="ru-RU" sz="2400" b="1" dirty="0" smtClean="0"/>
              <a:t>энергии</a:t>
            </a:r>
            <a:endParaRPr lang="ru-RU" sz="2400" b="1" dirty="0"/>
          </a:p>
        </p:txBody>
      </p:sp>
      <p:pic>
        <p:nvPicPr>
          <p:cNvPr id="12" name="Рисунок 11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883" y="4994032"/>
            <a:ext cx="4487594" cy="186396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316393" y="2954215"/>
            <a:ext cx="2222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Транспорт веществ через специальные транспортные белки (облегченная диффузия)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9823" y="337624"/>
            <a:ext cx="7624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Пассивный транспорт 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9995" y="1218586"/>
            <a:ext cx="7019778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Виды пассивного транспорта </a:t>
            </a:r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153551" y="2124222"/>
            <a:ext cx="844062" cy="618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031588" y="2595490"/>
            <a:ext cx="1012874" cy="14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922499" y="2124221"/>
            <a:ext cx="787791" cy="618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3218" y="2897944"/>
            <a:ext cx="2405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Транспорт веществ через липидный </a:t>
            </a:r>
            <a:r>
              <a:rPr lang="ru-RU" sz="2400" dirty="0" err="1" smtClean="0"/>
              <a:t>бислой</a:t>
            </a:r>
            <a:r>
              <a:rPr lang="ru-RU" sz="2400" dirty="0" smtClean="0"/>
              <a:t> (простая диффузия) 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25150" y="3263705"/>
            <a:ext cx="2792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Транспорт веществ через мембранные каналы 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369" y="562708"/>
            <a:ext cx="80607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Простая диффузия </a:t>
            </a:r>
            <a:r>
              <a:rPr lang="ru-RU" sz="2800" dirty="0" smtClean="0"/>
              <a:t>- транспорт веществ непосредственно через липидный </a:t>
            </a:r>
            <a:r>
              <a:rPr lang="ru-RU" sz="2800" dirty="0" err="1" smtClean="0"/>
              <a:t>бислой</a:t>
            </a:r>
            <a:r>
              <a:rPr lang="ru-RU" sz="2800" dirty="0" smtClean="0"/>
              <a:t>. Через него легко проходят газы, неполярные или малые незаряженные полярные молекулы. Чем меньше молекула и чем более она </a:t>
            </a:r>
            <a:r>
              <a:rPr lang="ru-RU" sz="2800" dirty="0" err="1" smtClean="0"/>
              <a:t>жирорастворима</a:t>
            </a:r>
            <a:r>
              <a:rPr lang="ru-RU" sz="2800" dirty="0" smtClean="0"/>
              <a:t>, тем быстрее она проникает через мембрану</a:t>
            </a:r>
            <a:endParaRPr lang="ru-RU" sz="2800" dirty="0"/>
          </a:p>
        </p:txBody>
      </p:sp>
      <p:pic>
        <p:nvPicPr>
          <p:cNvPr id="4" name="Рисунок 3" descr="htmlconvd-zEw4Wq_html_m4b0508d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663" y="3392246"/>
            <a:ext cx="5564337" cy="303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166" y="1181686"/>
            <a:ext cx="77653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Заряженные молекулы и ионы (</a:t>
            </a:r>
            <a:r>
              <a:rPr lang="ru-RU" sz="2800" dirty="0" err="1" smtClean="0"/>
              <a:t>Na+</a:t>
            </a:r>
            <a:r>
              <a:rPr lang="ru-RU" sz="2800" dirty="0" smtClean="0"/>
              <a:t>, K+, Ca2+, </a:t>
            </a:r>
            <a:r>
              <a:rPr lang="ru-RU" sz="2800" dirty="0" err="1" smtClean="0"/>
              <a:t>Cl</a:t>
            </a:r>
            <a:r>
              <a:rPr lang="ru-RU" sz="2800" dirty="0" smtClean="0"/>
              <a:t>-) не способны проходить </a:t>
            </a:r>
          </a:p>
          <a:p>
            <a:r>
              <a:rPr lang="ru-RU" sz="2800" dirty="0" smtClean="0"/>
              <a:t>через липидный </a:t>
            </a:r>
            <a:r>
              <a:rPr lang="ru-RU" sz="2800" dirty="0" err="1" smtClean="0"/>
              <a:t>бислой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путем простой</a:t>
            </a:r>
          </a:p>
          <a:p>
            <a:r>
              <a:rPr lang="ru-RU" sz="2800" dirty="0" smtClean="0"/>
              <a:t> диффузии, тем не</a:t>
            </a:r>
          </a:p>
          <a:p>
            <a:r>
              <a:rPr lang="ru-RU" sz="2800" dirty="0" smtClean="0"/>
              <a:t> менее, они проникают </a:t>
            </a:r>
          </a:p>
          <a:p>
            <a:r>
              <a:rPr lang="ru-RU" sz="2800" dirty="0" smtClean="0"/>
              <a:t>через мембрану, благодаря</a:t>
            </a:r>
          </a:p>
          <a:p>
            <a:r>
              <a:rPr lang="ru-RU" sz="2800" dirty="0" smtClean="0"/>
              <a:t> наличию в ней особых</a:t>
            </a:r>
          </a:p>
          <a:p>
            <a:r>
              <a:rPr lang="ru-RU" sz="2800" dirty="0" smtClean="0"/>
              <a:t> каналообразующих белков, </a:t>
            </a:r>
          </a:p>
          <a:p>
            <a:r>
              <a:rPr lang="ru-RU" sz="2800" dirty="0" smtClean="0"/>
              <a:t>формирующих различные </a:t>
            </a:r>
          </a:p>
          <a:p>
            <a:r>
              <a:rPr lang="ru-RU" sz="2800" dirty="0" smtClean="0"/>
              <a:t>каналы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9585" y="318254"/>
            <a:ext cx="7393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B62E7C"/>
                </a:solidFill>
              </a:rPr>
              <a:t>Диффузия через мембранные каналы. </a:t>
            </a:r>
            <a:endParaRPr lang="ru-RU" sz="3200" dirty="0">
              <a:solidFill>
                <a:srgbClr val="B62E7C"/>
              </a:solidFill>
            </a:endParaRPr>
          </a:p>
        </p:txBody>
      </p:sp>
      <p:pic>
        <p:nvPicPr>
          <p:cNvPr id="5" name="Рисунок 4" descr="img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23" y="2096085"/>
            <a:ext cx="4182796" cy="3137097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79271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</a:rPr>
              <a:t>Облегченная диффузия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— транспорт веществ с </a:t>
            </a:r>
          </a:p>
          <a:p>
            <a:r>
              <a:rPr lang="ru-RU" sz="2400" dirty="0" smtClean="0"/>
              <a:t>помощью специальных </a:t>
            </a:r>
          </a:p>
          <a:p>
            <a:r>
              <a:rPr lang="ru-RU" sz="2400" dirty="0" smtClean="0"/>
              <a:t>транспортных белков, </a:t>
            </a:r>
          </a:p>
          <a:p>
            <a:r>
              <a:rPr lang="ru-RU" sz="2400" dirty="0" smtClean="0"/>
              <a:t>каждый из которых отвечает </a:t>
            </a:r>
          </a:p>
          <a:p>
            <a:r>
              <a:rPr lang="ru-RU" sz="2400" dirty="0" smtClean="0"/>
              <a:t>за транспорт определенных </a:t>
            </a:r>
          </a:p>
          <a:p>
            <a:r>
              <a:rPr lang="ru-RU" sz="2400" dirty="0" smtClean="0"/>
              <a:t>молекул или групп родственных</a:t>
            </a:r>
          </a:p>
          <a:p>
            <a:r>
              <a:rPr lang="ru-RU" sz="2400" dirty="0" smtClean="0"/>
              <a:t> молекул. Они взаимодействуют </a:t>
            </a:r>
          </a:p>
          <a:p>
            <a:r>
              <a:rPr lang="ru-RU" sz="2400" dirty="0" smtClean="0"/>
              <a:t>с молекулой переносимого </a:t>
            </a:r>
          </a:p>
          <a:p>
            <a:r>
              <a:rPr lang="ru-RU" sz="2400" dirty="0" smtClean="0"/>
              <a:t>вещества и каким-либо</a:t>
            </a:r>
          </a:p>
          <a:p>
            <a:r>
              <a:rPr lang="ru-RU" sz="2400" dirty="0" smtClean="0"/>
              <a:t> способом перемещают ее сквозь мембрану. Таким образом в клетку транспортируются сахара, аминокислоты, нуклеотиды и многие другие полярные молекулы.</a:t>
            </a:r>
            <a:endParaRPr lang="ru-RU" sz="2400" dirty="0"/>
          </a:p>
        </p:txBody>
      </p:sp>
      <p:pic>
        <p:nvPicPr>
          <p:cNvPr id="4" name="Рисунок 3" descr="passivniitra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420" y="0"/>
            <a:ext cx="4463580" cy="3490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6408AB3F7DE0343898DF6E857A4D6B1" ma:contentTypeVersion="0" ma:contentTypeDescription="Создание документа." ma:contentTypeScope="" ma:versionID="b70f921e3343e55b20b62dd8c3197a8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21BFC9-7DE3-402C-9E5F-82AFB49AA280}"/>
</file>

<file path=customXml/itemProps2.xml><?xml version="1.0" encoding="utf-8"?>
<ds:datastoreItem xmlns:ds="http://schemas.openxmlformats.org/officeDocument/2006/customXml" ds:itemID="{61C66F0A-6ECC-499A-B029-620876BDADE9}"/>
</file>

<file path=customXml/itemProps3.xml><?xml version="1.0" encoding="utf-8"?>
<ds:datastoreItem xmlns:ds="http://schemas.openxmlformats.org/officeDocument/2006/customXml" ds:itemID="{AA80B959-B442-4447-ABEE-873703250DB0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482</Words>
  <Application>Microsoft Office PowerPoint</Application>
  <PresentationFormat>Экран (4:3)</PresentationFormat>
  <Paragraphs>85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795</dc:creator>
  <cp:lastModifiedBy>kafedra</cp:lastModifiedBy>
  <cp:revision>13</cp:revision>
  <dcterms:created xsi:type="dcterms:W3CDTF">2016-02-29T17:28:29Z</dcterms:created>
  <dcterms:modified xsi:type="dcterms:W3CDTF">2017-04-19T07:28:07Z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0x010100E6408AB3F7DE0343898DF6E857A4D6B1</vt:lpwstr>
  </property>
</Properties>
</file>