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1" r:id="rId2"/>
    <p:sldId id="262" r:id="rId3"/>
    <p:sldId id="260" r:id="rId4"/>
    <p:sldId id="258" r:id="rId5"/>
    <p:sldId id="257" r:id="rId6"/>
    <p:sldId id="25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0795-0CB7-49AB-A421-7960C519F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293394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874E4-9B1F-4BCF-B1A5-365986168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066744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6798-BB13-40A1-AD8D-F5098DEBA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81471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078F-B551-44ED-9EA7-FC68A1989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18655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CE4E-231F-4D85-A8E7-69C1FFDDC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51222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ACBB-ACB6-4254-AC8F-74031EF9B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7748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5D48-9739-4930-8C42-5355D02A7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65294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7D2D7-4799-41C0-88A1-D57E10914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26553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ED8A-84AE-40CF-8355-11E0A7F41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095401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8275-DFDB-49D5-8498-8DCE8FF76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66420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43A86-EAB2-445A-8F16-C8E5F38C3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59763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CD13AF8-E2B6-41C3-98BD-00795055F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1285860"/>
            <a:ext cx="777366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Строение</a:t>
            </a:r>
          </a:p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растительных клеток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15686" r="21568" b="7188"/>
          <a:stretch>
            <a:fillRect/>
          </a:stretch>
        </p:blipFill>
        <p:spPr bwMode="auto">
          <a:xfrm>
            <a:off x="5004048" y="3645024"/>
            <a:ext cx="2807236" cy="271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15686" r="21568" b="7188"/>
          <a:stretch>
            <a:fillRect/>
          </a:stretch>
        </p:blipFill>
        <p:spPr bwMode="auto">
          <a:xfrm>
            <a:off x="1857375" y="785813"/>
            <a:ext cx="4357688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3636" y="3929066"/>
            <a:ext cx="16688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Оболочка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4"/>
            <a:ext cx="202895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Цитоплазма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143248"/>
            <a:ext cx="14612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Вакуоль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82997" y="2071678"/>
            <a:ext cx="29610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Ядро с ядрышком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5000636"/>
            <a:ext cx="22821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Хлоропласты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0"/>
            <a:ext cx="73937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Растительная клетка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7" t="33778" r="38568" b="44453"/>
          <a:stretch>
            <a:fillRect/>
          </a:stretch>
        </p:blipFill>
        <p:spPr bwMode="auto">
          <a:xfrm>
            <a:off x="5357813" y="2143125"/>
            <a:ext cx="356711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14612" y="357166"/>
            <a:ext cx="35266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Оболочка</a:t>
            </a:r>
          </a:p>
        </p:txBody>
      </p:sp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357188" y="1714500"/>
            <a:ext cx="47863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3200" b="1">
                <a:latin typeface="Century" pitchFamily="18" charset="0"/>
              </a:rPr>
              <a:t>Прочная, бесцветная, прозрачная, легко пропускает свет внутрь клетки.</a:t>
            </a:r>
          </a:p>
          <a:p>
            <a:pPr algn="just" eaLnBrk="1" hangingPunct="1"/>
            <a:endParaRPr lang="ru-RU" sz="3200" b="1">
              <a:latin typeface="Century" pitchFamily="18" charset="0"/>
            </a:endParaRPr>
          </a:p>
          <a:p>
            <a:pPr algn="just" eaLnBrk="1" hangingPunct="1"/>
            <a:r>
              <a:rPr lang="ru-RU" sz="3200" b="1">
                <a:latin typeface="Century" pitchFamily="18" charset="0"/>
              </a:rPr>
              <a:t>Придает клетке определенную форму, защищает ее содержимое. 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6" t="33369" r="40868" b="34941"/>
          <a:stretch>
            <a:fillRect/>
          </a:stretch>
        </p:blipFill>
        <p:spPr bwMode="auto">
          <a:xfrm>
            <a:off x="285750" y="1571625"/>
            <a:ext cx="2857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7488" y="428604"/>
            <a:ext cx="43383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Цитоплазма</a:t>
            </a:r>
          </a:p>
        </p:txBody>
      </p:sp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3214688" y="1928813"/>
            <a:ext cx="5643562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400" b="1">
                <a:latin typeface="Century" pitchFamily="18" charset="0"/>
              </a:rPr>
              <a:t>Бесцветное густое, тягучее образование.</a:t>
            </a:r>
          </a:p>
          <a:p>
            <a:pPr algn="just" eaLnBrk="1" hangingPunct="1"/>
            <a:r>
              <a:rPr lang="ru-RU" sz="2400" b="1">
                <a:latin typeface="Century" pitchFamily="18" charset="0"/>
              </a:rPr>
              <a:t>Цитоплазма – внутренняя среда, в которой располагаются все другие части клетки.</a:t>
            </a:r>
          </a:p>
          <a:p>
            <a:pPr algn="just" eaLnBrk="1" hangingPunct="1"/>
            <a:r>
              <a:rPr lang="ru-RU" sz="2400" b="1">
                <a:latin typeface="Century" pitchFamily="18" charset="0"/>
              </a:rPr>
              <a:t>В ней протекают различные биохимические процессы, обеспечивающие жизнедеятельность клетки.</a:t>
            </a:r>
          </a:p>
          <a:p>
            <a:pPr algn="just" eaLnBrk="1" hangingPunct="1"/>
            <a:r>
              <a:rPr lang="ru-RU" sz="2400" b="1">
                <a:latin typeface="Century" pitchFamily="18" charset="0"/>
              </a:rPr>
              <a:t>Она постоянна движется по всему объему клетки.</a:t>
            </a:r>
          </a:p>
          <a:p>
            <a:pPr eaLnBrk="1" hangingPunct="1"/>
            <a:endParaRPr lang="ru-RU">
              <a:latin typeface="Century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3" t="33159" r="38086" b="33984"/>
          <a:stretch>
            <a:fillRect/>
          </a:stretch>
        </p:blipFill>
        <p:spPr bwMode="auto">
          <a:xfrm>
            <a:off x="6429375" y="2071688"/>
            <a:ext cx="25193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71802" y="142852"/>
            <a:ext cx="30548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Вакуоль</a:t>
            </a:r>
          </a:p>
        </p:txBody>
      </p:sp>
      <p:sp>
        <p:nvSpPr>
          <p:cNvPr id="6148" name="TextBox 8"/>
          <p:cNvSpPr txBox="1">
            <a:spLocks noChangeArrowheads="1"/>
          </p:cNvSpPr>
          <p:nvPr/>
        </p:nvSpPr>
        <p:spPr bwMode="auto">
          <a:xfrm>
            <a:off x="214313" y="1571625"/>
            <a:ext cx="60007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400" b="1">
                <a:latin typeface="Century" pitchFamily="18" charset="0"/>
              </a:rPr>
              <a:t>Полости в цитоплазме.</a:t>
            </a:r>
          </a:p>
          <a:p>
            <a:pPr algn="just" eaLnBrk="1" hangingPunct="1"/>
            <a:r>
              <a:rPr lang="ru-RU" sz="2400" b="1">
                <a:latin typeface="Century" pitchFamily="18" charset="0"/>
              </a:rPr>
              <a:t>Вакуоль – резервуар в котором содержится клеточный сок, накапливаются запасные питательные вещества и ненужные клетки продукты жизнедеятельности.</a:t>
            </a:r>
          </a:p>
          <a:p>
            <a:pPr algn="just" eaLnBrk="1" hangingPunct="1"/>
            <a:r>
              <a:rPr lang="ru-RU" sz="2400" b="1">
                <a:latin typeface="Century" pitchFamily="18" charset="0"/>
              </a:rPr>
              <a:t>Клеточный сок – жидкость с растворенными в ней сахарами, минеральными солями.</a:t>
            </a:r>
          </a:p>
          <a:p>
            <a:pPr algn="just" eaLnBrk="1" hangingPunct="1"/>
            <a:r>
              <a:rPr lang="ru-RU" sz="2400" b="1">
                <a:latin typeface="Century" pitchFamily="18" charset="0"/>
              </a:rPr>
              <a:t>С увеличением размеров вакуоли увеличивается и размер клетки, она растет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1" t="34622" r="40216" b="36540"/>
          <a:stretch>
            <a:fillRect/>
          </a:stretch>
        </p:blipFill>
        <p:spPr bwMode="auto">
          <a:xfrm>
            <a:off x="285750" y="1571625"/>
            <a:ext cx="307181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57290" y="142852"/>
            <a:ext cx="64374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Ядро с ядрышком</a:t>
            </a: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3643313" y="2000250"/>
            <a:ext cx="52149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400" b="1">
                <a:latin typeface="Century" pitchFamily="18" charset="0"/>
              </a:rPr>
              <a:t>Ядро с ядрышком располагаются в центре или вдоль оболочки клетки. </a:t>
            </a:r>
          </a:p>
          <a:p>
            <a:pPr algn="just" eaLnBrk="1" hangingPunct="1"/>
            <a:r>
              <a:rPr lang="ru-RU" sz="2400" b="1">
                <a:latin typeface="Century" pitchFamily="18" charset="0"/>
              </a:rPr>
              <a:t>Ядро всегда окружено цитоплазмой.  Оно несет в себе наследственную информацию клетки.</a:t>
            </a:r>
          </a:p>
          <a:p>
            <a:pPr algn="just" eaLnBrk="1" hangingPunct="1"/>
            <a:r>
              <a:rPr lang="ru-RU" sz="2400" b="1">
                <a:latin typeface="Century" pitchFamily="18" charset="0"/>
              </a:rPr>
              <a:t>Ядро – центр жизнедеятельности клетки.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2" t="42902" r="37994" b="42467"/>
          <a:stretch>
            <a:fillRect/>
          </a:stretch>
        </p:blipFill>
        <p:spPr bwMode="auto">
          <a:xfrm>
            <a:off x="5500688" y="3786188"/>
            <a:ext cx="29686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00232" y="2428868"/>
            <a:ext cx="49044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Хлоропласты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285728"/>
            <a:ext cx="36888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Пластиды</a:t>
            </a:r>
          </a:p>
        </p:txBody>
      </p:sp>
      <p:sp>
        <p:nvSpPr>
          <p:cNvPr id="8197" name="TextBox 10"/>
          <p:cNvSpPr txBox="1">
            <a:spLocks noChangeArrowheads="1"/>
          </p:cNvSpPr>
          <p:nvPr/>
        </p:nvSpPr>
        <p:spPr bwMode="auto">
          <a:xfrm>
            <a:off x="714375" y="1500188"/>
            <a:ext cx="8215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400">
                <a:latin typeface="Century" pitchFamily="18" charset="0"/>
              </a:rPr>
              <a:t>Мелкие тельца. Бесцветные, но чаще окрашенные в зеленый  или красно-оранжевый цвет</a:t>
            </a:r>
          </a:p>
        </p:txBody>
      </p:sp>
      <p:sp>
        <p:nvSpPr>
          <p:cNvPr id="8198" name="TextBox 12"/>
          <p:cNvSpPr txBox="1">
            <a:spLocks noChangeArrowheads="1"/>
          </p:cNvSpPr>
          <p:nvPr/>
        </p:nvSpPr>
        <p:spPr bwMode="auto">
          <a:xfrm>
            <a:off x="571500" y="38576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400">
                <a:latin typeface="Century" pitchFamily="18" charset="0"/>
              </a:rPr>
              <a:t>Зеленые пластиды.</a:t>
            </a:r>
          </a:p>
          <a:p>
            <a:pPr algn="just" eaLnBrk="1" hangingPunct="1"/>
            <a:r>
              <a:rPr lang="ru-RU" sz="2400">
                <a:latin typeface="Century" pitchFamily="18" charset="0"/>
              </a:rPr>
              <a:t>Зеленый цвет получают благодаря хлорофиллу.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15686" r="21568" b="7188"/>
          <a:stretch>
            <a:fillRect/>
          </a:stretch>
        </p:blipFill>
        <p:spPr bwMode="auto">
          <a:xfrm>
            <a:off x="1857375" y="785813"/>
            <a:ext cx="4357688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3636" y="3929066"/>
            <a:ext cx="16688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Оболочка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4"/>
            <a:ext cx="202895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Цитоплазма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143248"/>
            <a:ext cx="14612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Вакуоль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82997" y="2071678"/>
            <a:ext cx="29610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Ядро с ядрышком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5000636"/>
            <a:ext cx="22821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Хлоропласты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0"/>
            <a:ext cx="73937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Растительная клетка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ACEC5D-3B9D-435C-AFFE-176FD6A86F8C}"/>
</file>

<file path=customXml/itemProps2.xml><?xml version="1.0" encoding="utf-8"?>
<ds:datastoreItem xmlns:ds="http://schemas.openxmlformats.org/officeDocument/2006/customXml" ds:itemID="{AE06FBC1-1B40-4560-83AE-69222BD19236}"/>
</file>

<file path=customXml/itemProps3.xml><?xml version="1.0" encoding="utf-8"?>
<ds:datastoreItem xmlns:ds="http://schemas.openxmlformats.org/officeDocument/2006/customXml" ds:itemID="{645BC9CB-53AE-49B2-8540-5CCFA309A53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188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intel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Ядро с ядрышком</dc:title>
  <dc:creator>Женечка</dc:creator>
  <cp:lastModifiedBy>Администратор</cp:lastModifiedBy>
  <cp:revision>13</cp:revision>
  <dcterms:created xsi:type="dcterms:W3CDTF">2007-11-16T13:58:57Z</dcterms:created>
  <dcterms:modified xsi:type="dcterms:W3CDTF">2017-03-26T17:06:17Z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