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6" autoAdjust="0"/>
  </p:normalViewPr>
  <p:slideViewPr>
    <p:cSldViewPr>
      <p:cViewPr varScale="1">
        <p:scale>
          <a:sx n="86" d="100"/>
          <a:sy n="86" d="100"/>
        </p:scale>
        <p:origin x="-15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30464-BB06-4195-BDC9-C0CE9B06A7AF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71BA-D01C-4C93-80D9-2D6B749AE7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A71BA-D01C-4C93-80D9-2D6B749AE71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D25814-B329-4AD8-92C2-4C91B8921131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DBD03C-6EFE-4ED5-BF44-71BBBEE796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</a:t>
            </a:r>
            <a:r>
              <a:rPr lang="ru-RU" dirty="0" smtClean="0"/>
              <a:t>ентриоли и </a:t>
            </a:r>
            <a:r>
              <a:rPr lang="ru-RU" sz="3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  <a:r>
              <a:rPr lang="ru-RU" dirty="0" smtClean="0"/>
              <a:t>азальные тела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1.Строение центриолей и базальных тел</a:t>
            </a:r>
          </a:p>
          <a:p>
            <a:r>
              <a:rPr lang="ru-RU" dirty="0" smtClean="0"/>
              <a:t>2.Функции центриолей и базальных тел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200px-Centriole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636912"/>
            <a:ext cx="3960440" cy="2950528"/>
          </a:xfrm>
          <a:prstGeom prst="rect">
            <a:avLst/>
          </a:prstGeom>
        </p:spPr>
      </p:pic>
      <p:pic>
        <p:nvPicPr>
          <p:cNvPr id="9" name="Рисунок 8" descr="image2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095500"/>
            <a:ext cx="3629025" cy="47625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Центриоль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3131840" y="548680"/>
            <a:ext cx="5482952" cy="19442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- это </a:t>
            </a:r>
            <a:r>
              <a:rPr lang="ru-RU" dirty="0" smtClean="0"/>
              <a:t>органоид клеток животных (кроме некоторых простейших) и низших растений (некоторых водорослей и мхов). В отличие от остальных клеточных органоидов у </a:t>
            </a:r>
            <a:r>
              <a:rPr lang="ru-RU" dirty="0" smtClean="0"/>
              <a:t>центриоли </a:t>
            </a:r>
            <a:r>
              <a:rPr lang="ru-RU" dirty="0" smtClean="0"/>
              <a:t>четкая радиально-симметричная структура, почти одинаковая для всех организмов.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002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56992"/>
            <a:ext cx="7664243" cy="2952328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424936" cy="2952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Диаметр центриоли 0,2 мкм, а длина — от 0,2 до 0,6 мкм. Наиболее</a:t>
            </a:r>
          </a:p>
          <a:p>
            <a:pPr algn="ctr">
              <a:buNone/>
            </a:pPr>
            <a:r>
              <a:rPr lang="ru-RU" sz="1800" dirty="0" smtClean="0"/>
              <a:t>заметный ее компонент — </a:t>
            </a:r>
            <a:r>
              <a:rPr lang="ru-RU" sz="1800" b="1" dirty="0" smtClean="0"/>
              <a:t>9 строенных микротрубочек </a:t>
            </a:r>
            <a:r>
              <a:rPr lang="ru-RU" sz="1800" dirty="0" smtClean="0"/>
              <a:t>, расположенных </a:t>
            </a:r>
            <a:r>
              <a:rPr lang="ru-RU" sz="1800" dirty="0" smtClean="0"/>
              <a:t>строго </a:t>
            </a:r>
            <a:r>
              <a:rPr lang="ru-RU" sz="1800" dirty="0" smtClean="0"/>
              <a:t>упорядоченно по периферии. Микротрубочки соединены между </a:t>
            </a:r>
            <a:r>
              <a:rPr lang="ru-RU" sz="1800" dirty="0" smtClean="0"/>
              <a:t>собой </a:t>
            </a:r>
            <a:r>
              <a:rPr lang="ru-RU" sz="1800" b="1" dirty="0" smtClean="0"/>
              <a:t>соединительными фибриллами</a:t>
            </a:r>
            <a:r>
              <a:rPr lang="ru-RU" sz="1800" dirty="0" smtClean="0"/>
              <a:t>. Внутри центриоли имеются </a:t>
            </a:r>
            <a:r>
              <a:rPr lang="ru-RU" sz="1800" b="1" dirty="0" smtClean="0"/>
              <a:t>радиальные фибрилла</a:t>
            </a:r>
            <a:r>
              <a:rPr lang="ru-RU" sz="1800" dirty="0" smtClean="0"/>
              <a:t>, или </a:t>
            </a:r>
            <a:r>
              <a:rPr lang="en-US" sz="1800" dirty="0" smtClean="0"/>
              <a:t>“</a:t>
            </a:r>
            <a:r>
              <a:rPr lang="ru-RU" sz="1800" b="1" dirty="0" smtClean="0"/>
              <a:t>спицы</a:t>
            </a:r>
            <a:r>
              <a:rPr lang="en-US" sz="1800" dirty="0" smtClean="0"/>
              <a:t>”</a:t>
            </a:r>
            <a:r>
              <a:rPr lang="ru-RU" sz="1800" dirty="0" smtClean="0"/>
              <a:t>, придающие им прочность и устойчивое строение. Снаружи центриоли </a:t>
            </a:r>
            <a:r>
              <a:rPr lang="ru-RU" sz="1800" dirty="0" smtClean="0"/>
              <a:t>одеты </a:t>
            </a:r>
            <a:r>
              <a:rPr lang="ru-RU" sz="1800" b="1" dirty="0" smtClean="0"/>
              <a:t>матриксом</a:t>
            </a:r>
            <a:r>
              <a:rPr lang="ru-RU" sz="1800" dirty="0" smtClean="0"/>
              <a:t>.</a:t>
            </a:r>
          </a:p>
          <a:p>
            <a:pPr algn="ctr"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cntrl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852936"/>
            <a:ext cx="5268334" cy="367737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27363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 нормальной клетке всего 2 центриоли. </a:t>
            </a:r>
            <a:r>
              <a:rPr lang="ru-RU" dirty="0" smtClean="0"/>
              <a:t>Они </a:t>
            </a:r>
          </a:p>
          <a:p>
            <a:pPr>
              <a:buNone/>
            </a:pPr>
            <a:r>
              <a:rPr lang="ru-RU" dirty="0" smtClean="0"/>
              <a:t>реплицируются </a:t>
            </a:r>
            <a:r>
              <a:rPr lang="ru-RU" dirty="0" smtClean="0"/>
              <a:t>при подготовке клетки к делению во время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синтеза ДНК. </a:t>
            </a:r>
            <a:r>
              <a:rPr lang="ru-RU" dirty="0" smtClean="0"/>
              <a:t>Около каждой из этих центриолей появляется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 </a:t>
            </a:r>
            <a:r>
              <a:rPr lang="ru-RU" dirty="0" smtClean="0"/>
              <a:t>одной коротенькой дочерней, которые располагаются либо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под </a:t>
            </a:r>
            <a:r>
              <a:rPr lang="ru-RU" dirty="0" smtClean="0"/>
              <a:t>прямым углом к материнским, либо торец в торец.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Дочерние </a:t>
            </a:r>
            <a:r>
              <a:rPr lang="ru-RU" dirty="0" smtClean="0"/>
              <a:t>центриоли растут и после деления клетки отходят </a:t>
            </a:r>
            <a:r>
              <a:rPr lang="ru-RU" dirty="0" smtClean="0"/>
              <a:t>от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материнских и созревают в течение всего клеточного цикла.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852936"/>
            <a:ext cx="396044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100" dirty="0" smtClean="0"/>
              <a:t>Таким образом, как установлено, после деления в клетку </a:t>
            </a:r>
          </a:p>
          <a:p>
            <a:pPr>
              <a:buNone/>
            </a:pPr>
            <a:r>
              <a:rPr lang="ru-RU" sz="2100" dirty="0" smtClean="0"/>
              <a:t>попадает одна зрелая и одна незрелая центриоль.</a:t>
            </a:r>
            <a:endParaRPr lang="ru-RU" sz="21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280920" cy="4176464"/>
          </a:xfrm>
        </p:spPr>
        <p:txBody>
          <a:bodyPr>
            <a:normAutofit fontScale="85000" lnSpcReduction="10000"/>
          </a:bodyPr>
          <a:lstStyle/>
          <a:p>
            <a:pPr marL="0">
              <a:buNone/>
            </a:pPr>
            <a:r>
              <a:rPr lang="ru-RU" dirty="0" smtClean="0"/>
              <a:t>В клетках центриоли входят в состав </a:t>
            </a:r>
            <a:r>
              <a:rPr lang="ru-RU" dirty="0" smtClean="0"/>
              <a:t>клеточного центра </a:t>
            </a:r>
            <a:r>
              <a:rPr lang="ru-RU" dirty="0" smtClean="0"/>
              <a:t>— области цитоплазмы, откуда берут свое начало </a:t>
            </a:r>
            <a:r>
              <a:rPr lang="ru-RU" dirty="0" smtClean="0"/>
              <a:t>большинство микротрубочки клетки</a:t>
            </a:r>
            <a:r>
              <a:rPr lang="ru-RU" dirty="0" smtClean="0"/>
              <a:t>. Во время митоза центриоли определяют </a:t>
            </a:r>
            <a:r>
              <a:rPr lang="ru-RU" dirty="0" smtClean="0"/>
              <a:t>местоположение </a:t>
            </a:r>
            <a:r>
              <a:rPr lang="ru-RU" dirty="0" smtClean="0"/>
              <a:t>полюсов веретена. В то же время </a:t>
            </a:r>
            <a:r>
              <a:rPr lang="ru-RU" dirty="0" smtClean="0"/>
              <a:t>сами </a:t>
            </a:r>
            <a:r>
              <a:rPr lang="ru-RU" dirty="0" smtClean="0"/>
              <a:t>центриоли с микротрубочками не </a:t>
            </a:r>
            <a:r>
              <a:rPr lang="ru-RU" dirty="0" smtClean="0"/>
              <a:t>контактируют</a:t>
            </a:r>
            <a:r>
              <a:rPr lang="ru-RU" dirty="0" smtClean="0"/>
              <a:t>, но вокруг центриолей </a:t>
            </a:r>
            <a:r>
              <a:rPr lang="ru-RU" dirty="0" smtClean="0"/>
              <a:t>располагается некая </a:t>
            </a:r>
            <a:r>
              <a:rPr lang="ru-RU" dirty="0" smtClean="0"/>
              <a:t>субстанция, индуцирующая рост </a:t>
            </a:r>
            <a:r>
              <a:rPr lang="ru-RU" dirty="0" smtClean="0"/>
              <a:t>микротрубочек</a:t>
            </a:r>
            <a:r>
              <a:rPr lang="ru-RU" dirty="0" smtClean="0"/>
              <a:t>: во время митоза — </a:t>
            </a:r>
            <a:r>
              <a:rPr lang="ru-RU" dirty="0" smtClean="0"/>
              <a:t>микротрубочек веретена</a:t>
            </a:r>
            <a:r>
              <a:rPr lang="ru-RU" dirty="0" smtClean="0"/>
              <a:t>, а в интерфазе — цитоплазматических </a:t>
            </a:r>
            <a:r>
              <a:rPr lang="ru-RU" dirty="0" smtClean="0"/>
              <a:t>микротрубочек</a:t>
            </a:r>
            <a:r>
              <a:rPr lang="ru-RU" dirty="0" smtClean="0"/>
              <a:t>. В некоторых случаях центриоли </a:t>
            </a:r>
            <a:r>
              <a:rPr lang="ru-RU" dirty="0" smtClean="0"/>
              <a:t>могут </a:t>
            </a:r>
            <a:r>
              <a:rPr lang="ru-RU" dirty="0" smtClean="0"/>
              <a:t>образовывать </a:t>
            </a:r>
            <a:r>
              <a:rPr lang="ru-RU" dirty="0" smtClean="0"/>
              <a:t>ресничку , и </a:t>
            </a:r>
            <a:r>
              <a:rPr lang="ru-RU" dirty="0" smtClean="0"/>
              <a:t>тогда их </a:t>
            </a:r>
            <a:r>
              <a:rPr lang="ru-RU" dirty="0" smtClean="0"/>
              <a:t>микротрубочки , надстраиваясь</a:t>
            </a:r>
            <a:r>
              <a:rPr lang="ru-RU" dirty="0" smtClean="0"/>
              <a:t>, дают </a:t>
            </a:r>
            <a:r>
              <a:rPr lang="ru-RU" dirty="0" smtClean="0"/>
              <a:t>микротрубочки </a:t>
            </a:r>
            <a:r>
              <a:rPr lang="ru-RU" dirty="0" err="1" smtClean="0"/>
              <a:t>аксонемы</a:t>
            </a:r>
            <a:r>
              <a:rPr lang="ru-RU" dirty="0" smtClean="0"/>
              <a:t>. </a:t>
            </a:r>
            <a:r>
              <a:rPr lang="ru-RU" dirty="0" smtClean="0"/>
              <a:t>В клетках </a:t>
            </a:r>
            <a:r>
              <a:rPr lang="ru-RU" dirty="0" smtClean="0"/>
              <a:t>ресничного </a:t>
            </a:r>
            <a:r>
              <a:rPr lang="ru-RU" dirty="0" smtClean="0"/>
              <a:t>эпителия центриоли, многократно </a:t>
            </a:r>
            <a:r>
              <a:rPr lang="ru-RU" dirty="0" smtClean="0"/>
              <a:t>реплицируясь</a:t>
            </a:r>
            <a:r>
              <a:rPr lang="ru-RU" dirty="0" smtClean="0"/>
              <a:t>, дают начало базальным тельцам. </a:t>
            </a:r>
            <a:r>
              <a:rPr lang="ru-RU" dirty="0" smtClean="0"/>
              <a:t>Предполагают</a:t>
            </a:r>
            <a:r>
              <a:rPr lang="ru-RU" dirty="0" smtClean="0"/>
              <a:t>, что центриоли осуществляют </a:t>
            </a:r>
            <a:r>
              <a:rPr lang="ru-RU" dirty="0" smtClean="0"/>
              <a:t>координацию поведения </a:t>
            </a:r>
            <a:r>
              <a:rPr lang="ru-RU" dirty="0" smtClean="0"/>
              <a:t>всей клетки, в особенности ее </a:t>
            </a:r>
            <a:r>
              <a:rPr lang="ru-RU" dirty="0" err="1" smtClean="0"/>
              <a:t>цитоскелета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HOME\Desktop\090104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4752528" cy="2381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8064" y="18864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Центриоли в клетке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357301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Базальные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тельца </a:t>
            </a:r>
            <a:r>
              <a:rPr lang="ru-RU" dirty="0" smtClean="0"/>
              <a:t>-по </a:t>
            </a:r>
            <a:r>
              <a:rPr lang="ru-RU" dirty="0" smtClean="0"/>
              <a:t>своей структуре </a:t>
            </a:r>
            <a:r>
              <a:rPr lang="ru-RU" dirty="0" smtClean="0"/>
              <a:t>близки к центриолям</a:t>
            </a:r>
            <a:r>
              <a:rPr lang="ru-RU" dirty="0" smtClean="0"/>
              <a:t>, но они, </a:t>
            </a:r>
            <a:r>
              <a:rPr lang="ru-RU" dirty="0" smtClean="0"/>
              <a:t>как </a:t>
            </a:r>
            <a:r>
              <a:rPr lang="ru-RU" dirty="0" err="1" smtClean="0"/>
              <a:t>правило,несколько</a:t>
            </a:r>
            <a:r>
              <a:rPr lang="ru-RU" dirty="0" smtClean="0"/>
              <a:t> длиннее </a:t>
            </a:r>
            <a:r>
              <a:rPr lang="ru-RU" dirty="0" smtClean="0"/>
              <a:t>(0,5—0,7 </a:t>
            </a:r>
            <a:r>
              <a:rPr lang="ru-RU" dirty="0" smtClean="0"/>
              <a:t>мкм , могут достигать </a:t>
            </a:r>
            <a:r>
              <a:rPr lang="ru-RU" dirty="0" smtClean="0"/>
              <a:t>8 мкм</a:t>
            </a:r>
            <a:r>
              <a:rPr lang="ru-RU" dirty="0" smtClean="0"/>
              <a:t>).Это высокоспециализированные органоиды, которые </a:t>
            </a:r>
            <a:r>
              <a:rPr lang="ru-RU" dirty="0" smtClean="0"/>
              <a:t>присутствуют только </a:t>
            </a:r>
            <a:r>
              <a:rPr lang="ru-RU" dirty="0" smtClean="0"/>
              <a:t>в клетках, имеющих </a:t>
            </a:r>
            <a:r>
              <a:rPr lang="ru-RU" dirty="0" smtClean="0"/>
              <a:t>реснички (жгутики</a:t>
            </a:r>
            <a:r>
              <a:rPr lang="ru-RU" dirty="0" smtClean="0"/>
              <a:t>).По своему </a:t>
            </a:r>
            <a:r>
              <a:rPr lang="ru-RU" dirty="0" smtClean="0"/>
              <a:t>происхождению </a:t>
            </a:r>
            <a:r>
              <a:rPr lang="ru-RU" dirty="0" smtClean="0"/>
              <a:t>базальные тельца не всегда </a:t>
            </a:r>
            <a:r>
              <a:rPr lang="ru-RU" dirty="0" smtClean="0"/>
              <a:t>связаны </a:t>
            </a:r>
            <a:r>
              <a:rPr lang="ru-RU" dirty="0" smtClean="0"/>
              <a:t>центриолями </a:t>
            </a:r>
            <a:r>
              <a:rPr lang="ru-RU" dirty="0" smtClean="0"/>
              <a:t>(</a:t>
            </a:r>
            <a:r>
              <a:rPr lang="ru-RU" dirty="0" smtClean="0"/>
              <a:t>например, они </a:t>
            </a:r>
            <a:r>
              <a:rPr lang="ru-RU" dirty="0" smtClean="0"/>
              <a:t>есть в </a:t>
            </a:r>
            <a:r>
              <a:rPr lang="ru-RU" dirty="0" smtClean="0"/>
              <a:t>лишенных центриолей клетках </a:t>
            </a:r>
            <a:r>
              <a:rPr lang="ru-RU" dirty="0" smtClean="0"/>
              <a:t>инфузорий) </a:t>
            </a:r>
            <a:r>
              <a:rPr lang="ru-RU" dirty="0" smtClean="0"/>
              <a:t>и образуются различными </a:t>
            </a:r>
            <a:r>
              <a:rPr lang="ru-RU" dirty="0" smtClean="0"/>
              <a:t>способами.</a:t>
            </a:r>
            <a:endParaRPr lang="ru-RU" dirty="0"/>
          </a:p>
        </p:txBody>
      </p:sp>
      <p:pic>
        <p:nvPicPr>
          <p:cNvPr id="3074" name="Picture 2" descr="C:\Users\HOME\Desktop\mb4_00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583264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Desktop\slide_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6018658" cy="451399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64488" cy="2276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Главная функция </a:t>
            </a:r>
            <a:r>
              <a:rPr lang="ru-RU" dirty="0" smtClean="0"/>
              <a:t>базального </a:t>
            </a:r>
            <a:r>
              <a:rPr lang="ru-RU" dirty="0" smtClean="0"/>
              <a:t>тельца </a:t>
            </a:r>
            <a:r>
              <a:rPr lang="ru-RU" dirty="0" smtClean="0"/>
              <a:t>— образование реснички </a:t>
            </a:r>
            <a:r>
              <a:rPr lang="ru-RU" dirty="0" smtClean="0"/>
              <a:t>(жгутика). Базальные тельца, прикрепляясь к мембране клетки, </a:t>
            </a:r>
            <a:r>
              <a:rPr lang="ru-RU" dirty="0" smtClean="0"/>
              <a:t>определяют местоположение </a:t>
            </a:r>
            <a:r>
              <a:rPr lang="ru-RU" dirty="0" smtClean="0"/>
              <a:t>ресничек, от их микротрубочек берут начало </a:t>
            </a:r>
            <a:r>
              <a:rPr lang="ru-RU" dirty="0" err="1" smtClean="0"/>
              <a:t>аксонемы</a:t>
            </a:r>
            <a:r>
              <a:rPr lang="ru-RU" dirty="0" smtClean="0"/>
              <a:t> ресничек.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236B10-108C-4A15-BED8-B7BA8AB7A757}"/>
</file>

<file path=customXml/itemProps2.xml><?xml version="1.0" encoding="utf-8"?>
<ds:datastoreItem xmlns:ds="http://schemas.openxmlformats.org/officeDocument/2006/customXml" ds:itemID="{01BB90BE-B9C0-4255-AB6B-98779B19A37E}"/>
</file>

<file path=customXml/itemProps3.xml><?xml version="1.0" encoding="utf-8"?>
<ds:datastoreItem xmlns:ds="http://schemas.openxmlformats.org/officeDocument/2006/customXml" ds:itemID="{4EC8D794-A2D1-4D45-9A30-C2C4737556B9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401</Words>
  <Application>Microsoft Office PowerPoint</Application>
  <PresentationFormat>Экран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Центриоли и Базальные тела</vt:lpstr>
      <vt:lpstr>Центриоль 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базального тельца</dc:title>
  <dc:creator>HOME</dc:creator>
  <cp:lastModifiedBy>HOME</cp:lastModifiedBy>
  <cp:revision>7</cp:revision>
  <dcterms:created xsi:type="dcterms:W3CDTF">2017-03-22T11:56:37Z</dcterms:created>
  <dcterms:modified xsi:type="dcterms:W3CDTF">2017-03-22T12:59:35Z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