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5050"/>
    <a:srgbClr val="FF00FF"/>
    <a:srgbClr val="CC0000"/>
    <a:srgbClr val="BB4605"/>
    <a:srgbClr val="FFDF16"/>
    <a:srgbClr val="FADF16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7" d="100"/>
          <a:sy n="57" d="100"/>
        </p:scale>
        <p:origin x="-8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BB4605"/>
                </a:solidFill>
              </a:rPr>
              <a:t>Гипотеза происхождения митохондрий и пластид</a:t>
            </a:r>
            <a:endParaRPr lang="ru-RU" dirty="0">
              <a:solidFill>
                <a:srgbClr val="BB460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293096"/>
            <a:ext cx="3853170" cy="646331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СИмбиогенез</a:t>
            </a:r>
            <a:endParaRPr lang="ru-RU" sz="3600" b="1" cap="all" spc="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91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Теория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симбиогенеза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Теория симбиогене́за (симбиотическая теория, эндосимбиотическая теория, теория эндосимбиоза) объясняет механизм возникновения некоторых органоидов эукариотической клетки — митохондрий, гидрогеносом и пластид</a:t>
            </a:r>
            <a:r>
              <a:rPr lang="ru-RU" dirty="0" smtClean="0"/>
              <a:t>.</a:t>
            </a:r>
          </a:p>
          <a:p>
            <a:r>
              <a:rPr lang="ru-RU" dirty="0"/>
              <a:t>Теорию </a:t>
            </a:r>
            <a:r>
              <a:rPr lang="ru-RU" dirty="0" err="1"/>
              <a:t>эндосимбиотического</a:t>
            </a:r>
            <a:r>
              <a:rPr lang="ru-RU" dirty="0"/>
              <a:t> происхождения хлоропластов впервые предложил в 1883 году Андреас </a:t>
            </a:r>
            <a:r>
              <a:rPr lang="ru-RU" dirty="0" err="1" smtClean="0"/>
              <a:t>Шимпер</a:t>
            </a:r>
            <a:r>
              <a:rPr lang="ru-RU" dirty="0"/>
              <a:t>. В 1920-е годы теория была развита Б. М. </a:t>
            </a:r>
            <a:r>
              <a:rPr lang="ru-RU" dirty="0" err="1"/>
              <a:t>Козо</a:t>
            </a:r>
            <a:r>
              <a:rPr lang="ru-RU" dirty="0"/>
              <a:t>-Полянским, было высказано предположение, что симбионтами являются и митохондрии.</a:t>
            </a:r>
          </a:p>
        </p:txBody>
      </p:sp>
    </p:spTree>
    <p:extLst>
      <p:ext uri="{BB962C8B-B14F-4D97-AF65-F5344CB8AC3E}">
        <p14:creationId xmlns:p14="http://schemas.microsoft.com/office/powerpoint/2010/main" val="566648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Симбиотическое происхождение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митохондрий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28800"/>
            <a:ext cx="5698976" cy="452596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400" dirty="0"/>
              <a:t>В результате изучения последовательности оснований в </a:t>
            </a:r>
            <a:r>
              <a:rPr lang="ru-RU" sz="2400" dirty="0" err="1"/>
              <a:t>митохондриальной</a:t>
            </a:r>
            <a:r>
              <a:rPr lang="ru-RU" sz="2400" dirty="0"/>
              <a:t> ДНК были получены весьма убедительные доводы в пользу того, что митохондрии — это потомки аэробных бактерий (прокариот), </a:t>
            </a:r>
            <a:r>
              <a:rPr lang="ru-RU" sz="2400" dirty="0" smtClean="0"/>
              <a:t>поселившихся </a:t>
            </a:r>
            <a:r>
              <a:rPr lang="ru-RU" sz="2400" dirty="0"/>
              <a:t>некогда в предковой </a:t>
            </a:r>
            <a:r>
              <a:rPr lang="ru-RU" sz="2400" dirty="0" err="1"/>
              <a:t>эукариотической</a:t>
            </a:r>
            <a:r>
              <a:rPr lang="ru-RU" sz="2400" dirty="0"/>
              <a:t> клетке и «научившимися» жить в ней в качестве симбионтов. Теперь митохондрии есть почти во всех </a:t>
            </a:r>
            <a:r>
              <a:rPr lang="ru-RU" sz="2400" dirty="0" err="1"/>
              <a:t>эукариотических</a:t>
            </a:r>
            <a:r>
              <a:rPr lang="ru-RU" sz="2400" dirty="0"/>
              <a:t> клетках, размножаться вне клетки они уже не способны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96842"/>
            <a:ext cx="3333548" cy="3232358"/>
          </a:xfrm>
        </p:spPr>
      </p:pic>
    </p:spTree>
    <p:extLst>
      <p:ext uri="{BB962C8B-B14F-4D97-AF65-F5344CB8AC3E}">
        <p14:creationId xmlns:p14="http://schemas.microsoft.com/office/powerpoint/2010/main" val="327321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Симбиотическое происхождение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пластид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28800"/>
            <a:ext cx="4834880" cy="485313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Пластиды, подобно митохондриям, имеют свои собственные </a:t>
            </a:r>
            <a:r>
              <a:rPr lang="ru-RU" dirty="0" err="1"/>
              <a:t>прокариотические</a:t>
            </a:r>
            <a:r>
              <a:rPr lang="ru-RU" dirty="0"/>
              <a:t> ДНК и рибосомы. По-видимому, хлоропласты произошли от фотосинтезирующих бактерий, поселившихся в своё время в гетеротрофных клетках протистов, превратив их в автотрофные водоросли.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4150488" cy="3384376"/>
          </a:xfrm>
        </p:spPr>
      </p:pic>
    </p:spTree>
    <p:extLst>
      <p:ext uri="{BB962C8B-B14F-4D97-AF65-F5344CB8AC3E}">
        <p14:creationId xmlns:p14="http://schemas.microsoft.com/office/powerpoint/2010/main" val="330060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4536504" cy="590465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Существуют свидетельства того, что первоначально </a:t>
            </a:r>
            <a:r>
              <a:rPr lang="ru-RU" dirty="0" err="1"/>
              <a:t>эндосимбиотические</a:t>
            </a:r>
            <a:r>
              <a:rPr lang="ru-RU" dirty="0"/>
              <a:t> предки митохондрий не могли ни импортировать белки, ни экспортировать </a:t>
            </a:r>
            <a:r>
              <a:rPr lang="ru-RU" dirty="0" smtClean="0"/>
              <a:t>АТФ. </a:t>
            </a:r>
            <a:r>
              <a:rPr lang="ru-RU" dirty="0"/>
              <a:t>Вероятно, первоначально они получали от клетки-хозяина </a:t>
            </a:r>
            <a:r>
              <a:rPr lang="ru-RU" dirty="0" err="1"/>
              <a:t>пируват</a:t>
            </a:r>
            <a:r>
              <a:rPr lang="ru-RU" dirty="0"/>
              <a:t>, а выгода для хозяина состояла в обезвреживании аэробными симбионтами токсичного для </a:t>
            </a:r>
            <a:r>
              <a:rPr lang="ru-RU" dirty="0" err="1"/>
              <a:t>нуклеоцитоплазмы</a:t>
            </a:r>
            <a:r>
              <a:rPr lang="ru-RU" dirty="0"/>
              <a:t> кислорода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61" y="4077072"/>
            <a:ext cx="3238500" cy="2428875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296" y="620688"/>
            <a:ext cx="3714630" cy="278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133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3465513" cy="779686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Схема эволюции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эукариотических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клеток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51520" y="1124744"/>
            <a:ext cx="3384376" cy="5328592"/>
          </a:xfrm>
        </p:spPr>
        <p:txBody>
          <a:bodyPr>
            <a:noAutofit/>
          </a:bodyPr>
          <a:lstStyle/>
          <a:p>
            <a:r>
              <a:rPr lang="ru-RU" sz="1800" dirty="0"/>
              <a:t>1 — образование двойной мембраны ядра,</a:t>
            </a:r>
          </a:p>
          <a:p>
            <a:r>
              <a:rPr lang="ru-RU" sz="1800" dirty="0"/>
              <a:t>2 — приобретение митохондрий,</a:t>
            </a:r>
          </a:p>
          <a:p>
            <a:r>
              <a:rPr lang="ru-RU" sz="1800" dirty="0"/>
              <a:t>3 — приобретение пластид,</a:t>
            </a:r>
          </a:p>
          <a:p>
            <a:r>
              <a:rPr lang="ru-RU" sz="1800" dirty="0"/>
              <a:t>4 — внедрение получившейся фотосинтезирующей </a:t>
            </a:r>
            <a:r>
              <a:rPr lang="ru-RU" sz="1800" dirty="0" err="1"/>
              <a:t>эукариотической</a:t>
            </a:r>
            <a:r>
              <a:rPr lang="ru-RU" sz="1800" dirty="0"/>
              <a:t> клетки в нефотосинтезирующую (например, в ходе эволюции </a:t>
            </a:r>
            <a:r>
              <a:rPr lang="ru-RU" sz="1800" dirty="0" err="1"/>
              <a:t>криптофитовых</a:t>
            </a:r>
            <a:r>
              <a:rPr lang="ru-RU" sz="1800" dirty="0"/>
              <a:t> водорослей),</a:t>
            </a:r>
          </a:p>
          <a:p>
            <a:r>
              <a:rPr lang="ru-RU" sz="1800" dirty="0"/>
              <a:t>5 — внедрение получившейся клетки снова в нефотосинтезирующую (например, при симбиозе этих водорослей с инфузориями).</a:t>
            </a:r>
          </a:p>
          <a:p>
            <a:r>
              <a:rPr lang="ru-RU" sz="1800" dirty="0"/>
              <a:t>Цветом обозначен геном</a:t>
            </a:r>
          </a:p>
          <a:p>
            <a:r>
              <a:rPr lang="ru-RU" sz="1800" dirty="0">
                <a:solidFill>
                  <a:srgbClr val="FF00FF"/>
                </a:solidFill>
              </a:rPr>
              <a:t>предков эукариот</a:t>
            </a:r>
            <a:r>
              <a:rPr lang="ru-RU" sz="1800" dirty="0"/>
              <a:t>, </a:t>
            </a:r>
            <a:r>
              <a:rPr lang="ru-RU" sz="1800" dirty="0">
                <a:solidFill>
                  <a:srgbClr val="FF5050"/>
                </a:solidFill>
              </a:rPr>
              <a:t>митохондрий</a:t>
            </a:r>
            <a:r>
              <a:rPr lang="ru-RU" sz="1800" dirty="0"/>
              <a:t> и </a:t>
            </a:r>
            <a:r>
              <a:rPr lang="ru-RU" sz="1800" dirty="0">
                <a:solidFill>
                  <a:srgbClr val="99FF99"/>
                </a:solidFill>
              </a:rPr>
              <a:t>пластид</a:t>
            </a:r>
            <a:r>
              <a:rPr lang="ru-RU" sz="1800" dirty="0"/>
              <a:t>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76672"/>
            <a:ext cx="5184576" cy="6257138"/>
          </a:xfrm>
        </p:spPr>
      </p:pic>
    </p:spTree>
    <p:extLst>
      <p:ext uri="{BB962C8B-B14F-4D97-AF65-F5344CB8AC3E}">
        <p14:creationId xmlns:p14="http://schemas.microsoft.com/office/powerpoint/2010/main" val="167308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3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Доказательства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эндосимбиотической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теории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340768"/>
            <a:ext cx="8373616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200" dirty="0"/>
              <a:t>Митохондрии и пластиды</a:t>
            </a:r>
            <a:r>
              <a:rPr lang="ru-RU" sz="2200" dirty="0" smtClean="0"/>
              <a:t>:</a:t>
            </a:r>
            <a:endParaRPr lang="ru-RU" sz="2200" dirty="0"/>
          </a:p>
          <a:p>
            <a:pPr marL="137160" indent="0">
              <a:buNone/>
            </a:pPr>
            <a:r>
              <a:rPr lang="ru-RU" sz="2200" dirty="0" smtClean="0"/>
              <a:t>1. Имеют </a:t>
            </a:r>
            <a:r>
              <a:rPr lang="ru-RU" sz="2200" dirty="0"/>
              <a:t>две полностью замкнутые мембраны. При этом внешняя сходна с мембранами вакуолей, внутренняя — бактерий.</a:t>
            </a:r>
          </a:p>
          <a:p>
            <a:pPr marL="137160" indent="0">
              <a:buNone/>
            </a:pPr>
            <a:r>
              <a:rPr lang="ru-RU" sz="2200" dirty="0" smtClean="0"/>
              <a:t>2. Размножаются </a:t>
            </a:r>
            <a:r>
              <a:rPr lang="ru-RU" sz="2200" dirty="0"/>
              <a:t>бинарным делением (причём делятся иногда независимо от деления клетки), никогда не синтезируются </a:t>
            </a:r>
            <a:r>
              <a:rPr lang="ru-RU" sz="2200" dirty="0" err="1"/>
              <a:t>de</a:t>
            </a:r>
            <a:r>
              <a:rPr lang="ru-RU" sz="2200" dirty="0"/>
              <a:t> </a:t>
            </a:r>
            <a:r>
              <a:rPr lang="ru-RU" sz="2200" dirty="0" err="1"/>
              <a:t>novo</a:t>
            </a:r>
            <a:r>
              <a:rPr lang="ru-RU" sz="2200" dirty="0"/>
              <a:t>.</a:t>
            </a:r>
          </a:p>
          <a:p>
            <a:pPr marL="137160" indent="0">
              <a:buNone/>
            </a:pPr>
            <a:r>
              <a:rPr lang="ru-RU" sz="2200" dirty="0" smtClean="0"/>
              <a:t>3. </a:t>
            </a:r>
            <a:r>
              <a:rPr lang="ru-RU" sz="2200" dirty="0"/>
              <a:t>Г</a:t>
            </a:r>
            <a:r>
              <a:rPr lang="ru-RU" sz="2200" dirty="0" smtClean="0"/>
              <a:t>енетический </a:t>
            </a:r>
            <a:r>
              <a:rPr lang="ru-RU" sz="2200" dirty="0"/>
              <a:t>материал — кольцевая ДНК, не связанная с гистонами (По доле ГЦ ДНК митохондрий и пластид ближе к ДНК бактерий, чем к ядерной ДНК эукариот)</a:t>
            </a:r>
          </a:p>
          <a:p>
            <a:pPr marL="137160" indent="0">
              <a:buNone/>
            </a:pPr>
            <a:r>
              <a:rPr lang="ru-RU" sz="2200" dirty="0" smtClean="0"/>
              <a:t>4. </a:t>
            </a:r>
            <a:r>
              <a:rPr lang="ru-RU" sz="2200" dirty="0"/>
              <a:t>И</a:t>
            </a:r>
            <a:r>
              <a:rPr lang="ru-RU" sz="2200" dirty="0" smtClean="0"/>
              <a:t>меют </a:t>
            </a:r>
            <a:r>
              <a:rPr lang="ru-RU" sz="2200" dirty="0"/>
              <a:t>свой аппарат синтеза белка — рибосомы и др.</a:t>
            </a:r>
          </a:p>
          <a:p>
            <a:pPr marL="137160" indent="0">
              <a:buNone/>
            </a:pPr>
            <a:r>
              <a:rPr lang="ru-RU" sz="2200" dirty="0" smtClean="0"/>
              <a:t>5. </a:t>
            </a:r>
            <a:r>
              <a:rPr lang="ru-RU" sz="2200" dirty="0"/>
              <a:t>Р</a:t>
            </a:r>
            <a:r>
              <a:rPr lang="ru-RU" sz="2200" dirty="0" smtClean="0"/>
              <a:t>ибосомы </a:t>
            </a:r>
            <a:r>
              <a:rPr lang="ru-RU" sz="2200" dirty="0" err="1"/>
              <a:t>прокариотического</a:t>
            </a:r>
            <a:r>
              <a:rPr lang="ru-RU" sz="2200" dirty="0"/>
              <a:t> типа — c константой седиментации 70S. </a:t>
            </a:r>
            <a:endParaRPr lang="ru-RU" sz="2200" dirty="0" smtClean="0"/>
          </a:p>
          <a:p>
            <a:pPr marL="137160" indent="0">
              <a:buNone/>
            </a:pPr>
            <a:r>
              <a:rPr lang="ru-RU" sz="2200" dirty="0" smtClean="0"/>
              <a:t>6. </a:t>
            </a:r>
            <a:r>
              <a:rPr lang="ru-RU" sz="2200" dirty="0"/>
              <a:t>Н</a:t>
            </a:r>
            <a:r>
              <a:rPr lang="ru-RU" sz="2200" dirty="0" smtClean="0"/>
              <a:t>екоторые </a:t>
            </a:r>
            <a:r>
              <a:rPr lang="ru-RU" sz="2200" dirty="0"/>
              <a:t>белки этих органелл похожи по своей первичной структуре на аналогичные белки бактерий и не похожи на соответствующие белки цитоплазмы.</a:t>
            </a:r>
          </a:p>
        </p:txBody>
      </p:sp>
    </p:spTree>
    <p:extLst>
      <p:ext uri="{BB962C8B-B14F-4D97-AF65-F5344CB8AC3E}">
        <p14:creationId xmlns:p14="http://schemas.microsoft.com/office/powerpoint/2010/main" val="55229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ADED62-01F3-4B3D-93B6-0EE60E852122}"/>
</file>

<file path=customXml/itemProps2.xml><?xml version="1.0" encoding="utf-8"?>
<ds:datastoreItem xmlns:ds="http://schemas.openxmlformats.org/officeDocument/2006/customXml" ds:itemID="{581CB052-2EF6-4C73-8735-1774DAF2D057}"/>
</file>

<file path=customXml/itemProps3.xml><?xml version="1.0" encoding="utf-8"?>
<ds:datastoreItem xmlns:ds="http://schemas.openxmlformats.org/officeDocument/2006/customXml" ds:itemID="{8C7CAAC9-3A02-4047-9120-11F975176544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</TotalTime>
  <Words>403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Гипотеза происхождения митохондрий и пластид</vt:lpstr>
      <vt:lpstr>Теория симбиогенеза </vt:lpstr>
      <vt:lpstr>Симбиотическое происхождение митохондрий</vt:lpstr>
      <vt:lpstr>Симбиотическое происхождение пластид</vt:lpstr>
      <vt:lpstr>Презентация PowerPoint</vt:lpstr>
      <vt:lpstr>Схема эволюции эукариотических клеток</vt:lpstr>
      <vt:lpstr>Доказательства эндосимбиотической теории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Гипотеза происхождения митохондрий и пластид</dc:title>
  <dc:creator>Администратор</dc:creator>
  <cp:lastModifiedBy>kafedra</cp:lastModifiedBy>
  <cp:revision>10</cp:revision>
  <dcterms:created xsi:type="dcterms:W3CDTF">2015-04-11T18:53:59Z</dcterms:created>
  <dcterms:modified xsi:type="dcterms:W3CDTF">2016-01-22T14:15:01Z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