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61" r:id="rId5"/>
    <p:sldId id="262" r:id="rId6"/>
    <p:sldId id="263" r:id="rId7"/>
    <p:sldId id="264" r:id="rId8"/>
    <p:sldId id="265" r:id="rId9"/>
    <p:sldId id="267" r:id="rId10"/>
    <p:sldId id="266" r:id="rId11"/>
    <p:sldId id="271" r:id="rId12"/>
    <p:sldId id="268" r:id="rId13"/>
    <p:sldId id="258" r:id="rId14"/>
    <p:sldId id="269" r:id="rId15"/>
    <p:sldId id="25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E40E352C-7095-46CB-9A27-0955634EECC3}" type="datetimeFigureOut">
              <a:rPr lang="ru-RU" smtClean="0"/>
              <a:pPr/>
              <a:t>13.03.2016</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8DE426D-5A54-4323-BCDA-308B4149FEB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40E352C-7095-46CB-9A27-0955634EECC3}" type="datetimeFigureOut">
              <a:rPr lang="ru-RU" smtClean="0"/>
              <a:pPr/>
              <a:t>13.03.2016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DE426D-5A54-4323-BCDA-308B4149FEB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40E352C-7095-46CB-9A27-0955634EECC3}" type="datetimeFigureOut">
              <a:rPr lang="ru-RU" smtClean="0"/>
              <a:pPr/>
              <a:t>13.03.2016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DE426D-5A54-4323-BCDA-308B4149FEB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40E352C-7095-46CB-9A27-0955634EECC3}" type="datetimeFigureOut">
              <a:rPr lang="ru-RU" smtClean="0"/>
              <a:pPr/>
              <a:t>13.03.2016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DE426D-5A54-4323-BCDA-308B4149FEB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40E352C-7095-46CB-9A27-0955634EECC3}" type="datetimeFigureOut">
              <a:rPr lang="ru-RU" smtClean="0"/>
              <a:pPr/>
              <a:t>13.03.2016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DE426D-5A54-4323-BCDA-308B4149FEB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40E352C-7095-46CB-9A27-0955634EECC3}" type="datetimeFigureOut">
              <a:rPr lang="ru-RU" smtClean="0"/>
              <a:pPr/>
              <a:t>13.03.2016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DE426D-5A54-4323-BCDA-308B4149FEB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E40E352C-7095-46CB-9A27-0955634EECC3}" type="datetimeFigureOut">
              <a:rPr lang="ru-RU" smtClean="0"/>
              <a:pPr/>
              <a:t>13.03.2016</a:t>
            </a:fld>
            <a:endParaRPr lang="ru-RU"/>
          </a:p>
        </p:txBody>
      </p:sp>
      <p:sp>
        <p:nvSpPr>
          <p:cNvPr id="27" name="Номер слайда 26"/>
          <p:cNvSpPr>
            <a:spLocks noGrp="1"/>
          </p:cNvSpPr>
          <p:nvPr>
            <p:ph type="sldNum" sz="quarter" idx="11"/>
          </p:nvPr>
        </p:nvSpPr>
        <p:spPr/>
        <p:txBody>
          <a:bodyPr rtlCol="0"/>
          <a:lstStyle/>
          <a:p>
            <a:fld id="{E8DE426D-5A54-4323-BCDA-308B4149FEB2}"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E40E352C-7095-46CB-9A27-0955634EECC3}" type="datetimeFigureOut">
              <a:rPr lang="ru-RU" smtClean="0"/>
              <a:pPr/>
              <a:t>13.03.2016</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E8DE426D-5A54-4323-BCDA-308B4149FEB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0E352C-7095-46CB-9A27-0955634EECC3}" type="datetimeFigureOut">
              <a:rPr lang="ru-RU" smtClean="0"/>
              <a:pPr/>
              <a:t>13.03.2016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8DE426D-5A54-4323-BCDA-308B4149FEB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40E352C-7095-46CB-9A27-0955634EECC3}" type="datetimeFigureOut">
              <a:rPr lang="ru-RU" smtClean="0"/>
              <a:pPr/>
              <a:t>13.03.2016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DE426D-5A54-4323-BCDA-308B4149FEB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40E352C-7095-46CB-9A27-0955634EECC3}" type="datetimeFigureOut">
              <a:rPr lang="ru-RU" smtClean="0"/>
              <a:pPr/>
              <a:t>13.03.2016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DE426D-5A54-4323-BCDA-308B4149FEB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40E352C-7095-46CB-9A27-0955634EECC3}" type="datetimeFigureOut">
              <a:rPr lang="ru-RU" smtClean="0"/>
              <a:pPr/>
              <a:t>13.03.2016</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8DE426D-5A54-4323-BCDA-308B4149FEB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ru.wikipedia.org/wiki/%D0%A6%D0%B8%D1%82%D0%BE%D0%BF%D0%BB%D0%B0%D0%B7%D0%BC%D0%B0" TargetMode="External"/><Relationship Id="rId3" Type="http://schemas.openxmlformats.org/officeDocument/2006/relationships/hyperlink" Target="https://ru.wikipedia.org/wiki/%D0%9C%D0%B8%D1%82%D0%BE%D1%85%D0%BE%D0%BD%D0%B4%D1%80%D0%B8%D1%8F" TargetMode="External"/><Relationship Id="rId7" Type="http://schemas.openxmlformats.org/officeDocument/2006/relationships/hyperlink" Target="https://ru.wikipedia.org/wiki/%D0%AD%D1%83%D0%BA%D0%B0%D1%80%D0%B8%D0%BE%D1%82%D1%8B" TargetMode="External"/><Relationship Id="rId2" Type="http://schemas.openxmlformats.org/officeDocument/2006/relationships/hyperlink" Target="https://ru.wikipedia.org/wiki/16S_%D1%80%D0%A0%D0%9D%D0%9A" TargetMode="External"/><Relationship Id="rId1" Type="http://schemas.openxmlformats.org/officeDocument/2006/relationships/slideLayout" Target="../slideLayouts/slideLayout2.xml"/><Relationship Id="rId6" Type="http://schemas.openxmlformats.org/officeDocument/2006/relationships/hyperlink" Target="https://ru.wikipedia.org/wiki/Escherichia_coli" TargetMode="External"/><Relationship Id="rId5" Type="http://schemas.openxmlformats.org/officeDocument/2006/relationships/hyperlink" Target="https://ru.wikipedia.org/wiki/%D0%9F%D0%BB%D0%B0%D1%81%D1%82%D0%B8%D0%B4%D1%8B" TargetMode="External"/><Relationship Id="rId10" Type="http://schemas.openxmlformats.org/officeDocument/2006/relationships/hyperlink" Target="https://ru.wikipedia.org/wiki/%D0%A2%D1%80%D0%B8%D0%BF%D0%B0%D0%BD%D0%BE%D1%81%D0%BE%D0%BC%D0%B0%D1%82%D0%B8%D0%B4%D1%8B" TargetMode="External"/><Relationship Id="rId4" Type="http://schemas.openxmlformats.org/officeDocument/2006/relationships/hyperlink" Target="https://ru.wikipedia.org/wiki/Chlamydomonas_reinhardtii" TargetMode="External"/><Relationship Id="rId9" Type="http://schemas.openxmlformats.org/officeDocument/2006/relationships/hyperlink" Target="https://ru.wikipedia.org/w/index.php?title=%D0%9A%D0%B8%D0%BD%D0%B5%D1%82%D0%BE%D0%BF%D0%BB%D0%B0%D1%81%D1%82&amp;action=edit&amp;redlink=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ru.wikipedia.org/wiki/%D0%9A%D0%B0%D0%B4%D0%B0%D0%B2%D0%B5%D1%80%D0%B8%D0%BD" TargetMode="External"/><Relationship Id="rId2" Type="http://schemas.openxmlformats.org/officeDocument/2006/relationships/hyperlink" Target="https://ru.wikipedia.org/wiki/%D0%9F%D1%83%D1%82%D1%80%D0%B5%D1%81%D1%86%D0%B8%D0%BD" TargetMode="External"/><Relationship Id="rId1" Type="http://schemas.openxmlformats.org/officeDocument/2006/relationships/slideLayout" Target="../slideLayouts/slideLayout2.xml"/><Relationship Id="rId5" Type="http://schemas.openxmlformats.org/officeDocument/2006/relationships/hyperlink" Target="https://ru.wikipedia.org/wiki/%D0%A1%D0%BF%D0%B5%D1%80%D0%BC%D0%B8%D0%BD" TargetMode="External"/><Relationship Id="rId4" Type="http://schemas.openxmlformats.org/officeDocument/2006/relationships/hyperlink" Target="https://ru.wikipedia.org/w/index.php?title=%D0%A1%D0%BF%D0%B5%D1%80%D0%BC%D0%B8%D0%B4%D0%B8%D0%BD&amp;action=edit&amp;redlink=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ru.wikipedia.org/wiki/%D0%9C%D0%A0%D0%9D%D0%9A"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ru.wikipedia.org/wiki/%D0%A0%D0%B8%D0%B1%D0%BE%D1%81%D0%BE%D0%BC%D0%B0%D0%BB%D1%8C%D0%BD%D1%8B%D0%B5_%D1%80%D0%B8%D0%B1%D0%BE%D0%BD%D1%83%D0%BA%D0%BB%D0%B5%D0%B8%D0%BD%D0%BE%D0%B2%D1%8B%D0%B5_%D0%BA%D0%B8%D1%81%D0%BB%D0%BE%D1%82%D1%8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u.wikipedia.org/wiki/%D0%93%D0%B8%D0%BF%D0%BE%D1%82%D0%B5%D0%B7%D0%B0_%D0%BC%D0%B8%D1%80%D0%B0_%D0%A0%D0%9D%D0%9A" TargetMode="External"/><Relationship Id="rId2" Type="http://schemas.openxmlformats.org/officeDocument/2006/relationships/hyperlink" Target="https://ru.wikipedia.org/wiki/%D0%94%D0%B8%D0%B0%D0%BC%D0%B8%D0%BD%D1%8B" TargetMode="External"/><Relationship Id="rId1" Type="http://schemas.openxmlformats.org/officeDocument/2006/relationships/slideLayout" Target="../slideLayouts/slideLayout2.xml"/><Relationship Id="rId4" Type="http://schemas.openxmlformats.org/officeDocument/2006/relationships/hyperlink" Target="https://ru.wikipedia.org/wiki/%D0%A0%D0%B8%D0%B1%D0%BE%D0%B7%D0%B8%D0%B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u.wikipedia.org/w/index.php?title=23S_%D1%80%D0%A0%D0%9D%D0%9A&amp;action=edit&amp;redlink=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276872"/>
            <a:ext cx="8458200" cy="1470025"/>
          </a:xfrm>
        </p:spPr>
        <p:txBody>
          <a:bodyPr>
            <a:normAutofit/>
          </a:bodyPr>
          <a:lstStyle/>
          <a:p>
            <a:r>
              <a:rPr lang="ru-RU" sz="7200" b="1" dirty="0" smtClean="0"/>
              <a:t>Рибосома</a:t>
            </a:r>
            <a:endParaRPr lang="ru-RU" sz="7200" dirty="0"/>
          </a:p>
        </p:txBody>
      </p:sp>
      <p:sp>
        <p:nvSpPr>
          <p:cNvPr id="5" name="Прямоугольник 4"/>
          <p:cNvSpPr/>
          <p:nvPr/>
        </p:nvSpPr>
        <p:spPr>
          <a:xfrm>
            <a:off x="4327112" y="4509120"/>
            <a:ext cx="184731" cy="923330"/>
          </a:xfrm>
          <a:prstGeom prst="rect">
            <a:avLst/>
          </a:prstGeom>
          <a:noFill/>
        </p:spPr>
        <p:txBody>
          <a:bodyPr wrap="none" lIns="91440" tIns="45720" rIns="91440" bIns="45720">
            <a:spAutoFit/>
          </a:bodyPr>
          <a:lstStyle/>
          <a:p>
            <a:pPr algn="ct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8720"/>
            <a:ext cx="8229600" cy="1066800"/>
          </a:xfrm>
        </p:spPr>
        <p:txBody>
          <a:bodyPr>
            <a:normAutofit fontScale="90000"/>
          </a:bodyPr>
          <a:lstStyle/>
          <a:p>
            <a:r>
              <a:rPr lang="ru-RU" b="1" dirty="0" smtClean="0"/>
              <a:t>РНК малой субъединицы</a:t>
            </a:r>
            <a:br>
              <a:rPr lang="ru-RU" b="1" dirty="0" smtClean="0"/>
            </a:br>
            <a:endParaRPr lang="ru-RU" dirty="0"/>
          </a:p>
        </p:txBody>
      </p:sp>
      <p:sp>
        <p:nvSpPr>
          <p:cNvPr id="3" name="Содержимое 2"/>
          <p:cNvSpPr>
            <a:spLocks noGrp="1"/>
          </p:cNvSpPr>
          <p:nvPr>
            <p:ph idx="1"/>
          </p:nvPr>
        </p:nvSpPr>
        <p:spPr>
          <a:xfrm>
            <a:off x="179512" y="2132856"/>
            <a:ext cx="8784976" cy="4725144"/>
          </a:xfrm>
        </p:spPr>
        <p:txBody>
          <a:bodyPr>
            <a:normAutofit fontScale="62500" lnSpcReduction="20000"/>
          </a:bodyPr>
          <a:lstStyle/>
          <a:p>
            <a:r>
              <a:rPr lang="ru-RU" dirty="0" err="1" smtClean="0"/>
              <a:t>Рибосомная</a:t>
            </a:r>
            <a:r>
              <a:rPr lang="ru-RU" dirty="0" smtClean="0"/>
              <a:t> РНК малой субъединицы рибосомы обозначается как </a:t>
            </a:r>
            <a:r>
              <a:rPr lang="ru-RU" dirty="0" smtClean="0">
                <a:hlinkClick r:id="rId2" tooltip="16S рРНК"/>
              </a:rPr>
              <a:t>16S </a:t>
            </a:r>
            <a:r>
              <a:rPr lang="ru-RU" dirty="0" err="1" smtClean="0">
                <a:hlinkClick r:id="rId2" tooltip="16S рРНК"/>
              </a:rPr>
              <a:t>рРНК</a:t>
            </a:r>
            <a:r>
              <a:rPr lang="ru-RU" dirty="0" smtClean="0"/>
              <a:t> (в случае бактериальных рибосом) или 16S-подобная </a:t>
            </a:r>
            <a:r>
              <a:rPr lang="ru-RU" dirty="0" err="1" smtClean="0"/>
              <a:t>рРНК</a:t>
            </a:r>
            <a:r>
              <a:rPr lang="ru-RU" dirty="0" smtClean="0"/>
              <a:t> (в других случаях). В большинстве случаев </a:t>
            </a:r>
            <a:r>
              <a:rPr lang="ru-RU" dirty="0" err="1" smtClean="0"/>
              <a:t>рРНК</a:t>
            </a:r>
            <a:r>
              <a:rPr lang="ru-RU" dirty="0" smtClean="0"/>
              <a:t> малой субъединицы представляет собой одну </a:t>
            </a:r>
            <a:r>
              <a:rPr lang="ru-RU" dirty="0" err="1" smtClean="0"/>
              <a:t>ковалентно</a:t>
            </a:r>
            <a:r>
              <a:rPr lang="ru-RU" dirty="0" smtClean="0"/>
              <a:t> непрерывную </a:t>
            </a:r>
            <a:r>
              <a:rPr lang="ru-RU" dirty="0" err="1" smtClean="0"/>
              <a:t>полирибонуклеотидную</a:t>
            </a:r>
            <a:r>
              <a:rPr lang="ru-RU" dirty="0" smtClean="0"/>
              <a:t> цепь. Однако 16S-подобная </a:t>
            </a:r>
            <a:r>
              <a:rPr lang="ru-RU" dirty="0" err="1" smtClean="0"/>
              <a:t>рРНК</a:t>
            </a:r>
            <a:r>
              <a:rPr lang="ru-RU" dirty="0" err="1" smtClean="0">
                <a:hlinkClick r:id="rId3" tooltip="Митохондрия"/>
              </a:rPr>
              <a:t>митохондриальных</a:t>
            </a:r>
            <a:r>
              <a:rPr lang="ru-RU" dirty="0" smtClean="0"/>
              <a:t> рибосом некоторых протистов фрагментирована (например, у </a:t>
            </a:r>
            <a:r>
              <a:rPr lang="ru-RU" i="1" dirty="0" err="1" smtClean="0">
                <a:hlinkClick r:id="rId4" tooltip="Chlamydomonas reinhardtii"/>
              </a:rPr>
              <a:t>Chlamydomonas</a:t>
            </a:r>
            <a:r>
              <a:rPr lang="ru-RU" i="1" dirty="0" smtClean="0">
                <a:hlinkClick r:id="rId4" tooltip="Chlamydomonas reinhardtii"/>
              </a:rPr>
              <a:t> </a:t>
            </a:r>
            <a:r>
              <a:rPr lang="ru-RU" i="1" dirty="0" err="1" smtClean="0">
                <a:hlinkClick r:id="rId4" tooltip="Chlamydomonas reinhardtii"/>
              </a:rPr>
              <a:t>reinhardtii</a:t>
            </a:r>
            <a:r>
              <a:rPr lang="ru-RU" dirty="0" smtClean="0"/>
              <a:t> она состоит из четырёх отдельных </a:t>
            </a:r>
            <a:r>
              <a:rPr lang="ru-RU" dirty="0" err="1" smtClean="0"/>
              <a:t>полирибонуклеотидов</a:t>
            </a:r>
            <a:r>
              <a:rPr lang="ru-RU" dirty="0" smtClean="0"/>
              <a:t>).</a:t>
            </a:r>
          </a:p>
          <a:p>
            <a:r>
              <a:rPr lang="ru-RU" dirty="0" smtClean="0"/>
              <a:t>Число нуклеотидных звеньев, как и константы седиментации, для образцов 16S и 16S-подобных </a:t>
            </a:r>
            <a:r>
              <a:rPr lang="ru-RU" dirty="0" err="1" smtClean="0"/>
              <a:t>рРНК</a:t>
            </a:r>
            <a:r>
              <a:rPr lang="ru-RU" dirty="0" smtClean="0"/>
              <a:t> из различных источников могут существенно различаться. В рибосомах бактерий, архей и в рибосомах </a:t>
            </a:r>
            <a:r>
              <a:rPr lang="ru-RU" dirty="0" err="1" smtClean="0">
                <a:hlinkClick r:id="rId5" tooltip="Пластиды"/>
              </a:rPr>
              <a:t>пластидов</a:t>
            </a:r>
            <a:r>
              <a:rPr lang="ru-RU" dirty="0" smtClean="0"/>
              <a:t> высших растений эти молекулы имеют размер около 1500 нуклеотидных остатков (</a:t>
            </a:r>
            <a:r>
              <a:rPr lang="ru-RU" i="1" dirty="0" err="1" smtClean="0">
                <a:hlinkClick r:id="rId6" tooltip="Escherichia coli"/>
              </a:rPr>
              <a:t>Escherichia</a:t>
            </a:r>
            <a:r>
              <a:rPr lang="ru-RU" i="1" dirty="0" smtClean="0">
                <a:hlinkClick r:id="rId6" tooltip="Escherichia coli"/>
              </a:rPr>
              <a:t> </a:t>
            </a:r>
            <a:r>
              <a:rPr lang="ru-RU" i="1" dirty="0" err="1" smtClean="0">
                <a:hlinkClick r:id="rId6" tooltip="Escherichia coli"/>
              </a:rPr>
              <a:t>coli</a:t>
            </a:r>
            <a:r>
              <a:rPr lang="ru-RU" dirty="0" smtClean="0"/>
              <a:t> — 1542). Для 16S-подобных </a:t>
            </a:r>
            <a:r>
              <a:rPr lang="ru-RU" dirty="0" err="1" smtClean="0"/>
              <a:t>рРНК</a:t>
            </a:r>
            <a:r>
              <a:rPr lang="ru-RU" dirty="0" smtClean="0"/>
              <a:t> </a:t>
            </a:r>
            <a:r>
              <a:rPr lang="ru-RU" dirty="0" err="1" smtClean="0">
                <a:hlinkClick r:id="rId7" tooltip="Эукариоты"/>
              </a:rPr>
              <a:t>эукариотических</a:t>
            </a:r>
            <a:r>
              <a:rPr lang="ru-RU" dirty="0" smtClean="0"/>
              <a:t> </a:t>
            </a:r>
            <a:r>
              <a:rPr lang="ru-RU" dirty="0" smtClean="0">
                <a:hlinkClick r:id="rId8" tooltip="Цитоплазма"/>
              </a:rPr>
              <a:t>цитоплазматических</a:t>
            </a:r>
            <a:r>
              <a:rPr lang="ru-RU" dirty="0" smtClean="0"/>
              <a:t> рибосом, а также для </a:t>
            </a:r>
            <a:r>
              <a:rPr lang="ru-RU" dirty="0" err="1" smtClean="0"/>
              <a:t>митохондриальных</a:t>
            </a:r>
            <a:r>
              <a:rPr lang="ru-RU" dirty="0" smtClean="0"/>
              <a:t> рибосом грибов и высших растений характерна длина до 2000 нуклеотидных остатков (18S </a:t>
            </a:r>
            <a:r>
              <a:rPr lang="ru-RU" dirty="0" err="1" smtClean="0"/>
              <a:t>рРНК</a:t>
            </a:r>
            <a:r>
              <a:rPr lang="ru-RU" dirty="0" smtClean="0"/>
              <a:t>). </a:t>
            </a:r>
            <a:r>
              <a:rPr lang="ru-RU" dirty="0" err="1" smtClean="0"/>
              <a:t>Митохондриальные</a:t>
            </a:r>
            <a:r>
              <a:rPr lang="ru-RU" dirty="0" smtClean="0"/>
              <a:t> рибосомы млекопитающих содержат относительно короткие 16S-подобные </a:t>
            </a:r>
            <a:r>
              <a:rPr lang="ru-RU" dirty="0" err="1" smtClean="0"/>
              <a:t>рРНК</a:t>
            </a:r>
            <a:r>
              <a:rPr lang="ru-RU" dirty="0" smtClean="0"/>
              <a:t> (10—12S), которые состоят из ~950 нуклеотидных остатков. Ещё более короткие 16S-подобные </a:t>
            </a:r>
            <a:r>
              <a:rPr lang="ru-RU" dirty="0" err="1" smtClean="0"/>
              <a:t>рРНК</a:t>
            </a:r>
            <a:r>
              <a:rPr lang="ru-RU" dirty="0" smtClean="0"/>
              <a:t>, размером всего ~600 нуклеотидных остатков, обнаружены в рибосомах </a:t>
            </a:r>
            <a:r>
              <a:rPr lang="ru-RU" dirty="0" err="1" smtClean="0">
                <a:hlinkClick r:id="rId9" tooltip="Кинетопласт (страница отсутствует)"/>
              </a:rPr>
              <a:t>кинетопласта</a:t>
            </a:r>
            <a:r>
              <a:rPr lang="ru-RU" dirty="0" err="1" smtClean="0">
                <a:hlinkClick r:id="rId10" tooltip="Трипаносоматиды"/>
              </a:rPr>
              <a:t>трипаносоматид</a:t>
            </a:r>
            <a:r>
              <a:rPr lang="ru-RU" dirty="0" smtClean="0"/>
              <a:t>.</a:t>
            </a:r>
          </a:p>
          <a:p>
            <a:endParaRPr lang="ru-RU" dirty="0"/>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024px-Biological_cell.svg.png"/>
          <p:cNvPicPr>
            <a:picLocks noGrp="1" noChangeAspect="1"/>
          </p:cNvPicPr>
          <p:nvPr>
            <p:ph idx="1"/>
          </p:nvPr>
        </p:nvPicPr>
        <p:blipFill>
          <a:blip r:embed="rId2" cstate="print"/>
          <a:stretch>
            <a:fillRect/>
          </a:stretch>
        </p:blipFill>
        <p:spPr>
          <a:xfrm>
            <a:off x="1619672" y="1484784"/>
            <a:ext cx="6282987" cy="3816424"/>
          </a:xfrm>
        </p:spPr>
      </p:pic>
      <p:sp>
        <p:nvSpPr>
          <p:cNvPr id="5" name="Прямоугольник 4"/>
          <p:cNvSpPr/>
          <p:nvPr/>
        </p:nvSpPr>
        <p:spPr>
          <a:xfrm>
            <a:off x="179512" y="548680"/>
            <a:ext cx="8640960" cy="1015663"/>
          </a:xfrm>
          <a:prstGeom prst="rect">
            <a:avLst/>
          </a:prstGeom>
        </p:spPr>
        <p:txBody>
          <a:bodyPr wrap="square">
            <a:spAutoFit/>
          </a:bodyPr>
          <a:lstStyle/>
          <a:p>
            <a:r>
              <a:rPr lang="ru-RU" sz="2000" b="1" dirty="0" smtClean="0"/>
              <a:t>Схема, показывающая цитоплазму, вместе с её компонентами (или </a:t>
            </a:r>
            <a:r>
              <a:rPr lang="ru-RU" sz="2000" b="1" i="1" dirty="0" smtClean="0"/>
              <a:t>органеллами</a:t>
            </a:r>
            <a:r>
              <a:rPr lang="ru-RU" sz="2000" b="1" dirty="0" smtClean="0"/>
              <a:t>), в типичной животной клетке.</a:t>
            </a:r>
            <a:endParaRPr lang="ru-RU" sz="2000" b="1" dirty="0"/>
          </a:p>
        </p:txBody>
      </p:sp>
      <p:sp>
        <p:nvSpPr>
          <p:cNvPr id="6" name="Прямоугольник 5"/>
          <p:cNvSpPr/>
          <p:nvPr/>
        </p:nvSpPr>
        <p:spPr>
          <a:xfrm>
            <a:off x="0" y="5301208"/>
            <a:ext cx="9144000" cy="1477328"/>
          </a:xfrm>
          <a:prstGeom prst="rect">
            <a:avLst/>
          </a:prstGeom>
        </p:spPr>
        <p:txBody>
          <a:bodyPr wrap="square">
            <a:spAutoFit/>
          </a:bodyPr>
          <a:lstStyle/>
          <a:p>
            <a:r>
              <a:rPr lang="ru-RU" dirty="0" smtClean="0"/>
              <a:t> </a:t>
            </a:r>
            <a:r>
              <a:rPr lang="ru-RU" b="1" dirty="0" smtClean="0"/>
              <a:t>Органеллы:</a:t>
            </a:r>
            <a:r>
              <a:rPr lang="ru-RU" dirty="0" smtClean="0"/>
              <a:t>(1) Ядрышко(2) Ядро(3) рибосома (маленькие точки)(4) Везикула(5) шероховатый эндоплазматический </a:t>
            </a:r>
            <a:r>
              <a:rPr lang="ru-RU" dirty="0" err="1" smtClean="0"/>
              <a:t>ретикулум</a:t>
            </a:r>
            <a:r>
              <a:rPr lang="ru-RU" dirty="0" smtClean="0"/>
              <a:t>(ER)(6) Аппарат </a:t>
            </a:r>
            <a:r>
              <a:rPr lang="ru-RU" dirty="0" err="1" smtClean="0"/>
              <a:t>Гольджи</a:t>
            </a:r>
            <a:r>
              <a:rPr lang="ru-RU" dirty="0" smtClean="0"/>
              <a:t>(7) </a:t>
            </a:r>
            <a:r>
              <a:rPr lang="ru-RU" dirty="0" err="1" smtClean="0"/>
              <a:t>Цитоскелет</a:t>
            </a:r>
            <a:r>
              <a:rPr lang="ru-RU" dirty="0" smtClean="0"/>
              <a:t> (8) Гладкий эндоплазматический </a:t>
            </a:r>
            <a:r>
              <a:rPr lang="ru-RU" dirty="0" err="1" smtClean="0"/>
              <a:t>ретикулум</a:t>
            </a:r>
            <a:r>
              <a:rPr lang="ru-RU" dirty="0" smtClean="0"/>
              <a:t>(9) Митохондрия(10) Вакуоль(11) Цитоплазма(12) Лизосома(13) Центриоль и Центросома</a:t>
            </a:r>
            <a:endParaRPr lang="ru-RU" dirty="0"/>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t>Рибосомные</a:t>
            </a:r>
            <a:r>
              <a:rPr lang="ru-RU" b="1" dirty="0" smtClean="0"/>
              <a:t> белки</a:t>
            </a:r>
            <a:br>
              <a:rPr lang="ru-RU" b="1" dirty="0" smtClean="0"/>
            </a:b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Помимо </a:t>
            </a:r>
            <a:r>
              <a:rPr lang="ru-RU" dirty="0" err="1" smtClean="0"/>
              <a:t>рРНК</a:t>
            </a:r>
            <a:r>
              <a:rPr lang="ru-RU" dirty="0" smtClean="0"/>
              <a:t>, рибосома содержит также около 50 (</a:t>
            </a:r>
            <a:r>
              <a:rPr lang="ru-RU" dirty="0" err="1" smtClean="0"/>
              <a:t>прокариотические</a:t>
            </a:r>
            <a:r>
              <a:rPr lang="ru-RU" dirty="0" smtClean="0"/>
              <a:t> рибосомы) или 80 (цитоплазматические рибосомы эукариот) различных белков. Почти каждый из этих белков представлен лишь одной копией на каждую рибосому. Преобладают </a:t>
            </a:r>
            <a:r>
              <a:rPr lang="ru-RU" dirty="0" err="1" smtClean="0"/>
              <a:t>умеренно-осно́вные</a:t>
            </a:r>
            <a:r>
              <a:rPr lang="ru-RU" dirty="0" smtClean="0"/>
              <a:t> белки. Большинство </a:t>
            </a:r>
            <a:r>
              <a:rPr lang="ru-RU" dirty="0" err="1" smtClean="0"/>
              <a:t>рибосомных</a:t>
            </a:r>
            <a:r>
              <a:rPr lang="ru-RU" dirty="0" smtClean="0"/>
              <a:t> белков эволюционно консервативны, многие белки рибосом из различных источников могут быть соотнесены как гомологи, что учитывается в современной универсальной номенклатуре </a:t>
            </a:r>
            <a:r>
              <a:rPr lang="ru-RU" dirty="0" err="1" smtClean="0"/>
              <a:t>рибосомных</a:t>
            </a:r>
            <a:r>
              <a:rPr lang="ru-RU" dirty="0" smtClean="0"/>
              <a:t> белков. Рибосома на 30—50 % состоит из белка.</a:t>
            </a:r>
            <a:endParaRPr lang="ru-RU" dirty="0"/>
          </a:p>
        </p:txBody>
      </p:sp>
    </p:spTree>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1066800"/>
          </a:xfrm>
        </p:spPr>
        <p:txBody>
          <a:bodyPr/>
          <a:lstStyle/>
          <a:p>
            <a:r>
              <a:rPr lang="ru-RU" b="1" dirty="0" smtClean="0"/>
              <a:t>Рибосома - строение</a:t>
            </a:r>
            <a:endParaRPr lang="ru-RU" b="1" dirty="0"/>
          </a:p>
        </p:txBody>
      </p:sp>
      <p:sp>
        <p:nvSpPr>
          <p:cNvPr id="3" name="Содержимое 2"/>
          <p:cNvSpPr>
            <a:spLocks noGrp="1"/>
          </p:cNvSpPr>
          <p:nvPr>
            <p:ph idx="1"/>
          </p:nvPr>
        </p:nvSpPr>
        <p:spPr>
          <a:xfrm>
            <a:off x="0" y="1340768"/>
            <a:ext cx="5076056" cy="5517232"/>
          </a:xfrm>
        </p:spPr>
        <p:txBody>
          <a:bodyPr>
            <a:normAutofit fontScale="62500" lnSpcReduction="20000"/>
          </a:bodyPr>
          <a:lstStyle/>
          <a:p>
            <a:r>
              <a:rPr lang="ru-RU" dirty="0" smtClean="0"/>
              <a:t>Как же выглядит данная органелла? Она похожа на телефон с трубкой. Рибосома эукариот и прокариот состоит из двух частей, одна из которых больше, другая - меньше. Но эти две ее составляющие не соединяются вместе, когда она находится в спокойном состоянии. Это происходит только тогда, когда рибосома клетки непосредственно начинает выполнять свои функции. О функциях мы поговорим позже. Рибосома, строение которой описывается в статье, также имеет в своем составе информационную РНК и транспортную РНК. Данные вещества необходимы для того, чтобы записывать на них информацию о нужных клетке белках. Рибосома, строение которой мы рассматриваем, не имеет собственной мембраны. Ее субъединицы (так называются две ее половины) ничем не защищены. </a:t>
            </a:r>
          </a:p>
          <a:p>
            <a:endParaRPr lang="ru-RU" dirty="0"/>
          </a:p>
        </p:txBody>
      </p:sp>
      <p:pic>
        <p:nvPicPr>
          <p:cNvPr id="4" name="Рисунок 3" descr="27249218.png"/>
          <p:cNvPicPr>
            <a:picLocks noChangeAspect="1"/>
          </p:cNvPicPr>
          <p:nvPr/>
        </p:nvPicPr>
        <p:blipFill>
          <a:blip r:embed="rId2" cstate="print"/>
          <a:stretch>
            <a:fillRect/>
          </a:stretch>
        </p:blipFill>
        <p:spPr>
          <a:xfrm>
            <a:off x="4929387" y="1916832"/>
            <a:ext cx="4028848" cy="4104456"/>
          </a:xfrm>
          <a:prstGeom prst="rect">
            <a:avLst/>
          </a:prstGeom>
        </p:spPr>
      </p:pic>
    </p:spTree>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Низкомолекулярные компоненты</a:t>
            </a:r>
            <a:br>
              <a:rPr lang="ru-RU" b="1" dirty="0" smtClean="0"/>
            </a:br>
            <a:endParaRPr lang="ru-RU" dirty="0"/>
          </a:p>
        </p:txBody>
      </p:sp>
      <p:sp>
        <p:nvSpPr>
          <p:cNvPr id="3" name="Содержимое 2"/>
          <p:cNvSpPr>
            <a:spLocks noGrp="1"/>
          </p:cNvSpPr>
          <p:nvPr>
            <p:ph idx="1"/>
          </p:nvPr>
        </p:nvSpPr>
        <p:spPr/>
        <p:txBody>
          <a:bodyPr/>
          <a:lstStyle/>
          <a:p>
            <a:r>
              <a:rPr lang="ru-RU" dirty="0" smtClean="0"/>
              <a:t>Кроме биополимеров (РНК и белков) в состав рибосом входят также некоторые низкомолекулярные компоненты. Это молекулы воды, ионы металлов (главным образом Mg</a:t>
            </a:r>
            <a:r>
              <a:rPr lang="ru-RU" baseline="30000" dirty="0" smtClean="0"/>
              <a:t>2+</a:t>
            </a:r>
            <a:r>
              <a:rPr lang="ru-RU" dirty="0" smtClean="0"/>
              <a:t> — до 2 % сухой массы рибосомы),</a:t>
            </a:r>
            <a:r>
              <a:rPr lang="ru-RU" baseline="30000" dirty="0" smtClean="0"/>
              <a:t> </a:t>
            </a:r>
            <a:r>
              <a:rPr lang="ru-RU" dirty="0" err="1" smtClean="0"/>
              <a:t>ди</a:t>
            </a:r>
            <a:r>
              <a:rPr lang="ru-RU" dirty="0" smtClean="0"/>
              <a:t>- и </a:t>
            </a:r>
            <a:r>
              <a:rPr lang="ru-RU" dirty="0" err="1" smtClean="0"/>
              <a:t>полиамины</a:t>
            </a:r>
            <a:r>
              <a:rPr lang="ru-RU" dirty="0" smtClean="0"/>
              <a:t> (такие как </a:t>
            </a:r>
            <a:r>
              <a:rPr lang="ru-RU" dirty="0" err="1" smtClean="0">
                <a:hlinkClick r:id="rId2" tooltip="Путресцин"/>
              </a:rPr>
              <a:t>путресцин</a:t>
            </a:r>
            <a:r>
              <a:rPr lang="ru-RU" dirty="0" smtClean="0"/>
              <a:t>, </a:t>
            </a:r>
            <a:r>
              <a:rPr lang="ru-RU" dirty="0" smtClean="0">
                <a:hlinkClick r:id="rId3" tooltip="Кадаверин"/>
              </a:rPr>
              <a:t>кадаверин</a:t>
            </a:r>
            <a:r>
              <a:rPr lang="ru-RU" dirty="0" smtClean="0"/>
              <a:t>, </a:t>
            </a:r>
            <a:r>
              <a:rPr lang="ru-RU" dirty="0" err="1" smtClean="0">
                <a:hlinkClick r:id="rId4" tooltip="Спермидин (страница отсутствует)"/>
              </a:rPr>
              <a:t>спермидин</a:t>
            </a:r>
            <a:r>
              <a:rPr lang="ru-RU" dirty="0" smtClean="0"/>
              <a:t>, </a:t>
            </a:r>
            <a:r>
              <a:rPr lang="ru-RU" dirty="0" smtClean="0">
                <a:hlinkClick r:id="rId5" tooltip="Спермин"/>
              </a:rPr>
              <a:t>спермин</a:t>
            </a:r>
            <a:r>
              <a:rPr lang="ru-RU" dirty="0" smtClean="0"/>
              <a:t> — могут составлять до 2,5 % сухой массы рибосомы).</a:t>
            </a:r>
            <a:endParaRPr lang="ru-RU" dirty="0"/>
          </a:p>
        </p:txBody>
      </p:sp>
    </p:spTree>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066800"/>
          </a:xfrm>
        </p:spPr>
        <p:txBody>
          <a:bodyPr>
            <a:normAutofit/>
          </a:bodyPr>
          <a:lstStyle/>
          <a:p>
            <a:r>
              <a:rPr lang="ru-RU" sz="2400" b="1" dirty="0" smtClean="0"/>
              <a:t>Схема синтеза рибосом в клетках эукариот.</a:t>
            </a:r>
            <a:endParaRPr lang="ru-RU" sz="2400" b="1" dirty="0"/>
          </a:p>
        </p:txBody>
      </p:sp>
      <p:pic>
        <p:nvPicPr>
          <p:cNvPr id="6" name="Содержимое 5" descr="Ribosome_synthesis.jpg"/>
          <p:cNvPicPr>
            <a:picLocks noGrp="1" noChangeAspect="1"/>
          </p:cNvPicPr>
          <p:nvPr>
            <p:ph idx="1"/>
          </p:nvPr>
        </p:nvPicPr>
        <p:blipFill>
          <a:blip r:embed="rId2" cstate="print"/>
          <a:stretch>
            <a:fillRect/>
          </a:stretch>
        </p:blipFill>
        <p:spPr>
          <a:xfrm>
            <a:off x="4216249" y="1196752"/>
            <a:ext cx="4927751" cy="4608512"/>
          </a:xfrm>
        </p:spPr>
      </p:pic>
      <p:sp>
        <p:nvSpPr>
          <p:cNvPr id="7" name="Прямоугольник 6"/>
          <p:cNvSpPr/>
          <p:nvPr/>
        </p:nvSpPr>
        <p:spPr>
          <a:xfrm>
            <a:off x="0" y="1196752"/>
            <a:ext cx="4662264" cy="5262979"/>
          </a:xfrm>
          <a:prstGeom prst="rect">
            <a:avLst/>
          </a:prstGeom>
        </p:spPr>
        <p:txBody>
          <a:bodyPr wrap="square">
            <a:spAutoFit/>
          </a:bodyPr>
          <a:lstStyle/>
          <a:p>
            <a:pPr>
              <a:buNone/>
            </a:pPr>
            <a:r>
              <a:rPr lang="ru-RU" sz="1600" dirty="0" smtClean="0"/>
              <a:t>1. Синтез </a:t>
            </a:r>
            <a:r>
              <a:rPr lang="ru-RU" sz="1600" dirty="0" err="1" smtClean="0">
                <a:hlinkClick r:id="rId3" tooltip="МРНК"/>
              </a:rPr>
              <a:t>мРНК</a:t>
            </a:r>
            <a:r>
              <a:rPr lang="ru-RU" sz="1600" dirty="0" smtClean="0"/>
              <a:t> </a:t>
            </a:r>
            <a:r>
              <a:rPr lang="ru-RU" sz="1600" dirty="0" err="1" smtClean="0"/>
              <a:t>рибосомных</a:t>
            </a:r>
            <a:r>
              <a:rPr lang="ru-RU" sz="1600" dirty="0" smtClean="0"/>
              <a:t> белков РНК полимеразой II.</a:t>
            </a:r>
          </a:p>
          <a:p>
            <a:r>
              <a:rPr lang="ru-RU" sz="1600" dirty="0" smtClean="0"/>
              <a:t> 2. Экспорт </a:t>
            </a:r>
            <a:r>
              <a:rPr lang="ru-RU" sz="1600" dirty="0" err="1" smtClean="0"/>
              <a:t>мРНК</a:t>
            </a:r>
            <a:r>
              <a:rPr lang="ru-RU" sz="1600" dirty="0" smtClean="0"/>
              <a:t> из ядра. </a:t>
            </a:r>
          </a:p>
          <a:p>
            <a:r>
              <a:rPr lang="ru-RU" sz="1600" dirty="0" smtClean="0"/>
              <a:t>3. Узнавание </a:t>
            </a:r>
            <a:r>
              <a:rPr lang="ru-RU" sz="1600" dirty="0" err="1" smtClean="0"/>
              <a:t>мРНК</a:t>
            </a:r>
            <a:r>
              <a:rPr lang="ru-RU" sz="1600" dirty="0" smtClean="0"/>
              <a:t> рибосомой и </a:t>
            </a:r>
          </a:p>
          <a:p>
            <a:r>
              <a:rPr lang="ru-RU" sz="1600" dirty="0" smtClean="0"/>
              <a:t>4. синтез </a:t>
            </a:r>
            <a:r>
              <a:rPr lang="ru-RU" sz="1600" dirty="0" err="1" smtClean="0"/>
              <a:t>рибосомных</a:t>
            </a:r>
            <a:r>
              <a:rPr lang="ru-RU" sz="1600" dirty="0" smtClean="0"/>
              <a:t> белков.</a:t>
            </a:r>
          </a:p>
          <a:p>
            <a:r>
              <a:rPr lang="ru-RU" sz="1600" dirty="0" smtClean="0"/>
              <a:t>5. Синтез предшественника </a:t>
            </a:r>
            <a:r>
              <a:rPr lang="ru-RU" sz="1600" dirty="0" err="1" smtClean="0">
                <a:hlinkClick r:id="rId4" tooltip="Рибосомальные рибонуклеиновые кислоты"/>
              </a:rPr>
              <a:t>рРНК</a:t>
            </a:r>
            <a:r>
              <a:rPr lang="ru-RU" sz="1600" dirty="0" smtClean="0"/>
              <a:t> (45S — предшественник) РНК полимеразой I. </a:t>
            </a:r>
          </a:p>
          <a:p>
            <a:r>
              <a:rPr lang="ru-RU" sz="1600" dirty="0" smtClean="0"/>
              <a:t>6. Синтез 5S </a:t>
            </a:r>
            <a:r>
              <a:rPr lang="ru-RU" sz="1600" dirty="0" err="1" smtClean="0"/>
              <a:t>pРНК</a:t>
            </a:r>
            <a:r>
              <a:rPr lang="ru-RU" sz="1600" dirty="0" smtClean="0"/>
              <a:t> РНК полимеразой III. </a:t>
            </a:r>
          </a:p>
          <a:p>
            <a:r>
              <a:rPr lang="ru-RU" sz="1600" dirty="0" smtClean="0"/>
              <a:t>7. Сборка большой рибонуклеопротеидной частицы, включающей 45S-предшественник, импортированные из цитоплазмы </a:t>
            </a:r>
            <a:r>
              <a:rPr lang="ru-RU" sz="1600" dirty="0" err="1" smtClean="0"/>
              <a:t>рибосомные</a:t>
            </a:r>
            <a:r>
              <a:rPr lang="ru-RU" sz="1600" dirty="0" smtClean="0"/>
              <a:t> белки, а также специальные </a:t>
            </a:r>
            <a:r>
              <a:rPr lang="ru-RU" sz="1600" dirty="0" err="1" smtClean="0"/>
              <a:t>ядрышковые</a:t>
            </a:r>
            <a:r>
              <a:rPr lang="ru-RU" sz="1600" dirty="0" smtClean="0"/>
              <a:t> белки и РНК, принимающие участие в созревании </a:t>
            </a:r>
            <a:r>
              <a:rPr lang="ru-RU" sz="1600" dirty="0" err="1" smtClean="0"/>
              <a:t>рибосомных</a:t>
            </a:r>
            <a:r>
              <a:rPr lang="ru-RU" sz="1600" dirty="0" smtClean="0"/>
              <a:t> </a:t>
            </a:r>
            <a:r>
              <a:rPr lang="ru-RU" sz="1600" dirty="0" err="1" smtClean="0"/>
              <a:t>субчастиц</a:t>
            </a:r>
            <a:r>
              <a:rPr lang="ru-RU" sz="1600" dirty="0" smtClean="0"/>
              <a:t>. </a:t>
            </a:r>
          </a:p>
          <a:p>
            <a:r>
              <a:rPr lang="ru-RU" sz="1600" dirty="0" smtClean="0"/>
              <a:t>8. Присоединение 5S </a:t>
            </a:r>
            <a:r>
              <a:rPr lang="ru-RU" sz="1600" dirty="0" err="1" smtClean="0"/>
              <a:t>рРНК</a:t>
            </a:r>
            <a:r>
              <a:rPr lang="ru-RU" sz="1600" dirty="0" smtClean="0"/>
              <a:t>, нарезание предшественника и отделение малой </a:t>
            </a:r>
            <a:r>
              <a:rPr lang="ru-RU" sz="1600" dirty="0" err="1" smtClean="0"/>
              <a:t>рибосомной</a:t>
            </a:r>
            <a:r>
              <a:rPr lang="ru-RU" sz="1600" dirty="0" smtClean="0"/>
              <a:t> </a:t>
            </a:r>
            <a:r>
              <a:rPr lang="ru-RU" sz="1600" dirty="0" err="1" smtClean="0"/>
              <a:t>субчастицы</a:t>
            </a:r>
            <a:r>
              <a:rPr lang="ru-RU" sz="1600" dirty="0" smtClean="0"/>
              <a:t>. </a:t>
            </a:r>
          </a:p>
          <a:p>
            <a:r>
              <a:rPr lang="ru-RU" sz="1600" dirty="0" smtClean="0"/>
              <a:t>9. Дозревание большой </a:t>
            </a:r>
            <a:r>
              <a:rPr lang="ru-RU" sz="1600" dirty="0" err="1" smtClean="0"/>
              <a:t>субчастицы</a:t>
            </a:r>
            <a:r>
              <a:rPr lang="ru-RU" sz="1600" dirty="0" smtClean="0"/>
              <a:t>, высвобождение </a:t>
            </a:r>
            <a:r>
              <a:rPr lang="ru-RU" sz="1600" dirty="0" err="1" smtClean="0"/>
              <a:t>ядрышковых</a:t>
            </a:r>
            <a:r>
              <a:rPr lang="ru-RU" sz="1600" dirty="0" smtClean="0"/>
              <a:t> белков и РНК. </a:t>
            </a:r>
          </a:p>
          <a:p>
            <a:r>
              <a:rPr lang="ru-RU" sz="1600" dirty="0" smtClean="0"/>
              <a:t>10. Выход </a:t>
            </a:r>
            <a:r>
              <a:rPr lang="ru-RU" sz="1600" dirty="0" err="1" smtClean="0"/>
              <a:t>рибосомных</a:t>
            </a:r>
            <a:r>
              <a:rPr lang="ru-RU" sz="1600" dirty="0" smtClean="0"/>
              <a:t> </a:t>
            </a:r>
            <a:r>
              <a:rPr lang="ru-RU" sz="1600" dirty="0" err="1" smtClean="0"/>
              <a:t>субчастиц</a:t>
            </a:r>
            <a:r>
              <a:rPr lang="ru-RU" sz="1600" dirty="0" smtClean="0"/>
              <a:t> из ядра. </a:t>
            </a:r>
          </a:p>
          <a:p>
            <a:r>
              <a:rPr lang="ru-RU" sz="1600" dirty="0" smtClean="0"/>
              <a:t>11. Вовлечение их в трансляцию.</a:t>
            </a:r>
            <a:endParaRPr lang="ru-RU" sz="1600" dirty="0"/>
          </a:p>
        </p:txBody>
      </p:sp>
    </p:spTree>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692696"/>
            <a:ext cx="8640960" cy="5976664"/>
          </a:xfrm>
        </p:spPr>
        <p:txBody>
          <a:bodyPr>
            <a:normAutofit/>
          </a:bodyPr>
          <a:lstStyle/>
          <a:p>
            <a:pPr lvl="0"/>
            <a:r>
              <a:rPr lang="ru-RU" b="1" dirty="0" smtClean="0">
                <a:latin typeface="Calibri"/>
                <a:ea typeface="MS Mincho"/>
                <a:cs typeface="Times New Roman"/>
              </a:rPr>
              <a:t>Рибосома </a:t>
            </a:r>
            <a:r>
              <a:rPr lang="ru-RU" dirty="0" smtClean="0">
                <a:latin typeface="Calibri"/>
                <a:ea typeface="MS Mincho"/>
                <a:cs typeface="Times New Roman"/>
              </a:rPr>
              <a:t>— важнейший </a:t>
            </a:r>
            <a:r>
              <a:rPr lang="ru-RU" dirty="0" err="1" smtClean="0">
                <a:latin typeface="Calibri"/>
                <a:ea typeface="MS Mincho"/>
                <a:cs typeface="Times New Roman"/>
              </a:rPr>
              <a:t>немембранный</a:t>
            </a:r>
            <a:r>
              <a:rPr lang="ru-RU" dirty="0" smtClean="0">
                <a:latin typeface="Calibri"/>
                <a:ea typeface="MS Mincho"/>
                <a:cs typeface="Times New Roman"/>
              </a:rPr>
              <a:t> органоид живой клетки, служащий для биосинтеза белка из аминокислот по заданной матрице на основе генетической информации, предоставляемой матричной РНК. Этот процесс называется трансляцией. Рибосомы имеют сферическую или слегка эллипсоидную форму, диаметром от 15—20 нанометров (прокариоты) до 25—30нанометров (эукариоты), состоят из большой и малой субъединиц. </a:t>
            </a:r>
          </a:p>
          <a:p>
            <a:endParaRPr lang="ru-RU" dirty="0"/>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1066800"/>
          </a:xfrm>
        </p:spPr>
        <p:txBody>
          <a:bodyPr>
            <a:normAutofit fontScale="90000"/>
          </a:bodyPr>
          <a:lstStyle/>
          <a:p>
            <a:r>
              <a:rPr lang="ru-RU" b="1" dirty="0" smtClean="0"/>
              <a:t>Модель рибосомы </a:t>
            </a:r>
            <a:r>
              <a:rPr lang="ru-RU" b="1" i="1" dirty="0" err="1" smtClean="0"/>
              <a:t>Escherichia</a:t>
            </a:r>
            <a:r>
              <a:rPr lang="ru-RU" b="1" i="1" dirty="0" smtClean="0"/>
              <a:t> </a:t>
            </a:r>
            <a:r>
              <a:rPr lang="ru-RU" b="1" i="1" dirty="0" err="1" smtClean="0"/>
              <a:t>coli</a:t>
            </a:r>
            <a:r>
              <a:rPr lang="ru-RU" b="1" dirty="0" smtClean="0"/>
              <a:t>.</a:t>
            </a:r>
            <a:endParaRPr lang="ru-RU" b="1" dirty="0"/>
          </a:p>
        </p:txBody>
      </p:sp>
      <p:pic>
        <p:nvPicPr>
          <p:cNvPr id="4" name="Рисунок 3" descr="Ribosome_shape.png"/>
          <p:cNvPicPr>
            <a:picLocks noChangeAspect="1"/>
          </p:cNvPicPr>
          <p:nvPr/>
        </p:nvPicPr>
        <p:blipFill>
          <a:blip r:embed="rId2" cstate="print"/>
          <a:stretch>
            <a:fillRect/>
          </a:stretch>
        </p:blipFill>
        <p:spPr>
          <a:xfrm>
            <a:off x="539552" y="1772816"/>
            <a:ext cx="8152111" cy="4072896"/>
          </a:xfrm>
          <a:prstGeom prst="rect">
            <a:avLst/>
          </a:prstGeom>
        </p:spPr>
      </p:pic>
      <p:sp>
        <p:nvSpPr>
          <p:cNvPr id="5" name="Прямоугольник 4"/>
          <p:cNvSpPr/>
          <p:nvPr/>
        </p:nvSpPr>
        <p:spPr>
          <a:xfrm>
            <a:off x="0" y="5842337"/>
            <a:ext cx="9144000" cy="1015663"/>
          </a:xfrm>
          <a:prstGeom prst="rect">
            <a:avLst/>
          </a:prstGeom>
        </p:spPr>
        <p:txBody>
          <a:bodyPr wrap="square">
            <a:spAutoFit/>
          </a:bodyPr>
          <a:lstStyle/>
          <a:p>
            <a:r>
              <a:rPr lang="ru-RU" sz="2000" dirty="0" smtClean="0"/>
              <a:t>Красным цветом выделена большая </a:t>
            </a:r>
            <a:r>
              <a:rPr lang="ru-RU" sz="2000" dirty="0" err="1" smtClean="0"/>
              <a:t>субьединица</a:t>
            </a:r>
            <a:r>
              <a:rPr lang="ru-RU" sz="2000" dirty="0" smtClean="0"/>
              <a:t>, синим — малая </a:t>
            </a:r>
            <a:r>
              <a:rPr lang="ru-RU" sz="2000" dirty="0" err="1" smtClean="0"/>
              <a:t>субьединица</a:t>
            </a:r>
            <a:r>
              <a:rPr lang="ru-RU" sz="2000" dirty="0" smtClean="0"/>
              <a:t>. Более светлым оттенком показаны </a:t>
            </a:r>
            <a:r>
              <a:rPr lang="ru-RU" sz="2000" dirty="0" err="1" smtClean="0"/>
              <a:t>рибосомные</a:t>
            </a:r>
            <a:r>
              <a:rPr lang="ru-RU" sz="2000" dirty="0" smtClean="0"/>
              <a:t> белки, более темным — </a:t>
            </a:r>
            <a:r>
              <a:rPr lang="ru-RU" sz="2000" dirty="0" err="1" smtClean="0"/>
              <a:t>рРНК</a:t>
            </a:r>
            <a:endParaRPr lang="ru-RU" sz="2000" dirty="0" smtClean="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692696"/>
            <a:ext cx="8712968" cy="2520280"/>
          </a:xfrm>
        </p:spPr>
        <p:txBody>
          <a:bodyPr>
            <a:normAutofit fontScale="85000" lnSpcReduction="20000"/>
          </a:bodyPr>
          <a:lstStyle/>
          <a:p>
            <a:r>
              <a:rPr lang="ru-RU" dirty="0" smtClean="0"/>
              <a:t>В </a:t>
            </a:r>
            <a:r>
              <a:rPr lang="ru-RU" dirty="0" err="1" smtClean="0"/>
              <a:t>эукариотических</a:t>
            </a:r>
            <a:r>
              <a:rPr lang="ru-RU" dirty="0" smtClean="0"/>
              <a:t> клетках рибосомы располагаются на мембранах эндоплазматической сети, хотя могут быть локализованы и в неприкреплённой форме в цитоплазме. Нередко с одной молекулой </a:t>
            </a:r>
            <a:r>
              <a:rPr lang="ru-RU" dirty="0" err="1" smtClean="0"/>
              <a:t>мРНК</a:t>
            </a:r>
            <a:r>
              <a:rPr lang="ru-RU" dirty="0" smtClean="0"/>
              <a:t> ассоциировано несколько рибосом, такая структура называется </a:t>
            </a:r>
            <a:r>
              <a:rPr lang="ru-RU" b="1" dirty="0" err="1" smtClean="0"/>
              <a:t>полирибосомой</a:t>
            </a:r>
            <a:r>
              <a:rPr lang="ru-RU" dirty="0" smtClean="0"/>
              <a:t> (</a:t>
            </a:r>
            <a:r>
              <a:rPr lang="ru-RU" dirty="0" err="1" smtClean="0"/>
              <a:t>полисомой</a:t>
            </a:r>
            <a:r>
              <a:rPr lang="ru-RU" dirty="0" smtClean="0"/>
              <a:t>). Синтез рибосом у эукариот происходит в специальной внутриядерной структуре —ядрышке.</a:t>
            </a:r>
            <a:endParaRPr lang="ru-RU" dirty="0"/>
          </a:p>
        </p:txBody>
      </p:sp>
      <p:pic>
        <p:nvPicPr>
          <p:cNvPr id="5" name="Рисунок 4" descr="img6.jpg"/>
          <p:cNvPicPr>
            <a:picLocks noChangeAspect="1"/>
          </p:cNvPicPr>
          <p:nvPr/>
        </p:nvPicPr>
        <p:blipFill>
          <a:blip r:embed="rId2" cstate="print"/>
          <a:stretch>
            <a:fillRect/>
          </a:stretch>
        </p:blipFill>
        <p:spPr>
          <a:xfrm>
            <a:off x="0" y="3212976"/>
            <a:ext cx="9198799" cy="3645024"/>
          </a:xfrm>
          <a:prstGeom prst="rect">
            <a:avLst/>
          </a:prstGeom>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933056"/>
            <a:ext cx="9144000" cy="2924944"/>
          </a:xfrm>
        </p:spPr>
        <p:txBody>
          <a:bodyPr>
            <a:normAutofit fontScale="62500" lnSpcReduction="20000"/>
          </a:bodyPr>
          <a:lstStyle/>
          <a:p>
            <a:r>
              <a:rPr lang="ru-RU" dirty="0" smtClean="0"/>
              <a:t>Рибосомы представляют собой нуклеопротеид, в составе которого соотношение РНК/белок составляет 1:1 у высших животных и 60-65:35-40 у бактерий.  </a:t>
            </a:r>
            <a:r>
              <a:rPr lang="ru-RU" dirty="0" err="1" smtClean="0"/>
              <a:t>Рибосомная</a:t>
            </a:r>
            <a:r>
              <a:rPr lang="ru-RU" dirty="0" smtClean="0"/>
              <a:t>   РНК составляет около 70 % всей РНК клетки. Рибосомы эукариот включают четыре молекулы </a:t>
            </a:r>
            <a:r>
              <a:rPr lang="ru-RU" dirty="0" err="1" smtClean="0"/>
              <a:t>рРНК</a:t>
            </a:r>
            <a:r>
              <a:rPr lang="ru-RU" dirty="0" smtClean="0"/>
              <a:t>, из них , 5,8S и 28S </a:t>
            </a:r>
            <a:r>
              <a:rPr lang="ru-RU" dirty="0" err="1" smtClean="0"/>
              <a:t>рРНК</a:t>
            </a:r>
            <a:r>
              <a:rPr lang="ru-RU" dirty="0" smtClean="0"/>
              <a:t> синтезируются в ядрышке </a:t>
            </a:r>
            <a:r>
              <a:rPr lang="ru-RU" dirty="0" err="1" smtClean="0"/>
              <a:t>РНК-полимеразой</a:t>
            </a:r>
            <a:r>
              <a:rPr lang="ru-RU" dirty="0" smtClean="0"/>
              <a:t> I в виде единого предшественника (45S), который затем подвергается модификациям и нарезанию. 5S </a:t>
            </a:r>
            <a:r>
              <a:rPr lang="ru-RU" dirty="0" err="1" smtClean="0"/>
              <a:t>рРНК</a:t>
            </a:r>
            <a:r>
              <a:rPr lang="ru-RU" dirty="0" smtClean="0"/>
              <a:t> синтезируются </a:t>
            </a:r>
            <a:r>
              <a:rPr lang="ru-RU" dirty="0" err="1" smtClean="0"/>
              <a:t>РНК-полимеразой</a:t>
            </a:r>
            <a:r>
              <a:rPr lang="ru-RU" dirty="0" smtClean="0"/>
              <a:t> III в другой части генома и не нуждаются в дополнительных модификациях. Почти вся </a:t>
            </a:r>
            <a:r>
              <a:rPr lang="ru-RU" dirty="0" err="1" smtClean="0"/>
              <a:t>рРНК</a:t>
            </a:r>
            <a:r>
              <a:rPr lang="ru-RU" dirty="0" smtClean="0"/>
              <a:t> находится в виде магниевой соли, что необходимо для поддержания структуры; при удалении ионов магния рибосома подвергается диссоциации на субъединицы.</a:t>
            </a:r>
          </a:p>
          <a:p>
            <a:endParaRPr lang="ru-RU" dirty="0"/>
          </a:p>
        </p:txBody>
      </p:sp>
      <p:pic>
        <p:nvPicPr>
          <p:cNvPr id="4" name="Рисунок 3" descr="i_034.jpg"/>
          <p:cNvPicPr>
            <a:picLocks noChangeAspect="1"/>
          </p:cNvPicPr>
          <p:nvPr/>
        </p:nvPicPr>
        <p:blipFill>
          <a:blip r:embed="rId2" cstate="print"/>
          <a:stretch>
            <a:fillRect/>
          </a:stretch>
        </p:blipFill>
        <p:spPr>
          <a:xfrm>
            <a:off x="1763688" y="692696"/>
            <a:ext cx="5931308" cy="3204988"/>
          </a:xfrm>
          <a:prstGeom prst="rect">
            <a:avLst/>
          </a:prstGeom>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196752"/>
            <a:ext cx="8291264" cy="5377784"/>
          </a:xfrm>
        </p:spPr>
        <p:txBody>
          <a:bodyPr/>
          <a:lstStyle/>
          <a:p>
            <a:r>
              <a:rPr lang="ru-RU" dirty="0" smtClean="0"/>
              <a:t>Константа седиментации (скорость оседания в ультрацентрифуге) у цитоплазматических рибосом </a:t>
            </a:r>
            <a:r>
              <a:rPr lang="ru-RU" dirty="0" err="1" smtClean="0"/>
              <a:t>эукариотических</a:t>
            </a:r>
            <a:r>
              <a:rPr lang="ru-RU" dirty="0" smtClean="0"/>
              <a:t> клеток равняется 80S (большая и малая субъединицы 60S и 40S, соответственно), у рибосом бактериальных клеток (а также у рибосом митохондрий и пластид) — 70S (большая и малая субъединицы 50S и 30S, соответственно).</a:t>
            </a:r>
            <a:endParaRPr lang="ru-RU" dirty="0"/>
          </a:p>
        </p:txBody>
      </p:sp>
    </p:spTree>
  </p:cSld>
  <p:clrMapOvr>
    <a:masterClrMapping/>
  </p:clrMapOvr>
  <p:transition>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Состав рибосомы</a:t>
            </a:r>
            <a:br>
              <a:rPr lang="ru-RU" dirty="0" smtClean="0"/>
            </a:br>
            <a:endParaRPr lang="ru-RU" dirty="0"/>
          </a:p>
        </p:txBody>
      </p:sp>
      <p:sp>
        <p:nvSpPr>
          <p:cNvPr id="3" name="Содержимое 2"/>
          <p:cNvSpPr>
            <a:spLocks noGrp="1"/>
          </p:cNvSpPr>
          <p:nvPr>
            <p:ph idx="1"/>
          </p:nvPr>
        </p:nvSpPr>
        <p:spPr>
          <a:xfrm>
            <a:off x="0" y="2204864"/>
            <a:ext cx="3851920" cy="4653136"/>
          </a:xfrm>
        </p:spPr>
        <p:txBody>
          <a:bodyPr>
            <a:normAutofit/>
          </a:bodyPr>
          <a:lstStyle/>
          <a:p>
            <a:r>
              <a:rPr lang="ru-RU" dirty="0" smtClean="0"/>
              <a:t>Рибосома состоит из специфических (</a:t>
            </a:r>
            <a:r>
              <a:rPr lang="ru-RU" dirty="0" err="1" smtClean="0"/>
              <a:t>рибосомных</a:t>
            </a:r>
            <a:r>
              <a:rPr lang="ru-RU" dirty="0" smtClean="0"/>
              <a:t>) РНК, специфических (</a:t>
            </a:r>
            <a:r>
              <a:rPr lang="ru-RU" dirty="0" err="1" smtClean="0"/>
              <a:t>рибосомных</a:t>
            </a:r>
            <a:r>
              <a:rPr lang="ru-RU" dirty="0" smtClean="0"/>
              <a:t>) белков и небольшого количества низкомолекулярных компонентов.</a:t>
            </a:r>
            <a:endParaRPr lang="ru-RU" dirty="0"/>
          </a:p>
        </p:txBody>
      </p:sp>
      <p:pic>
        <p:nvPicPr>
          <p:cNvPr id="4" name="Рисунок 3" descr="85710_html_18e19dc.jpg"/>
          <p:cNvPicPr>
            <a:picLocks noChangeAspect="1"/>
          </p:cNvPicPr>
          <p:nvPr/>
        </p:nvPicPr>
        <p:blipFill>
          <a:blip r:embed="rId2" cstate="print"/>
          <a:stretch>
            <a:fillRect/>
          </a:stretch>
        </p:blipFill>
        <p:spPr>
          <a:xfrm>
            <a:off x="3733056" y="2348880"/>
            <a:ext cx="5410944" cy="4509120"/>
          </a:xfrm>
          <a:prstGeom prst="rect">
            <a:avLst/>
          </a:prstGeom>
        </p:spPr>
      </p:pic>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92696"/>
            <a:ext cx="8229600" cy="1066800"/>
          </a:xfrm>
        </p:spPr>
        <p:txBody>
          <a:bodyPr>
            <a:normAutofit fontScale="90000"/>
          </a:bodyPr>
          <a:lstStyle/>
          <a:p>
            <a:r>
              <a:rPr lang="ru-RU" b="1" dirty="0" err="1" smtClean="0"/>
              <a:t>Рибосомные</a:t>
            </a:r>
            <a:r>
              <a:rPr lang="ru-RU" b="1" dirty="0" smtClean="0"/>
              <a:t> РНК</a:t>
            </a:r>
            <a:br>
              <a:rPr lang="ru-RU" b="1" dirty="0" smtClean="0"/>
            </a:br>
            <a:endParaRPr lang="ru-RU" dirty="0"/>
          </a:p>
        </p:txBody>
      </p:sp>
      <p:sp>
        <p:nvSpPr>
          <p:cNvPr id="3" name="Содержимое 2"/>
          <p:cNvSpPr>
            <a:spLocks noGrp="1"/>
          </p:cNvSpPr>
          <p:nvPr>
            <p:ph idx="1"/>
          </p:nvPr>
        </p:nvSpPr>
        <p:spPr>
          <a:xfrm>
            <a:off x="179512" y="1340768"/>
            <a:ext cx="8784976" cy="5400600"/>
          </a:xfrm>
        </p:spPr>
        <p:txBody>
          <a:bodyPr>
            <a:normAutofit fontScale="55000" lnSpcReduction="20000"/>
          </a:bodyPr>
          <a:lstStyle/>
          <a:p>
            <a:r>
              <a:rPr lang="ru-RU" i="1" dirty="0" smtClean="0"/>
              <a:t>Основная статья: </a:t>
            </a:r>
            <a:r>
              <a:rPr lang="ru-RU" b="1" i="1" dirty="0" err="1" smtClean="0"/>
              <a:t>Рибосомные</a:t>
            </a:r>
            <a:r>
              <a:rPr lang="ru-RU" b="1" i="1" dirty="0" smtClean="0"/>
              <a:t> рибонуклеиновые кислоты</a:t>
            </a:r>
            <a:endParaRPr lang="ru-RU" i="1" dirty="0" smtClean="0"/>
          </a:p>
          <a:p>
            <a:r>
              <a:rPr lang="ru-RU" dirty="0" smtClean="0"/>
              <a:t>Структурно и функционально рибосома — это, прежде всего, её РНК. </a:t>
            </a:r>
            <a:r>
              <a:rPr lang="ru-RU" dirty="0" err="1" smtClean="0"/>
              <a:t>Рибосомная</a:t>
            </a:r>
            <a:r>
              <a:rPr lang="ru-RU" dirty="0" smtClean="0"/>
              <a:t> РНК (</a:t>
            </a:r>
            <a:r>
              <a:rPr lang="ru-RU" dirty="0" err="1" smtClean="0"/>
              <a:t>рРНК</a:t>
            </a:r>
            <a:r>
              <a:rPr lang="ru-RU" dirty="0" smtClean="0"/>
              <a:t>) в составе рибосомы очень компактна, имеет сложную третичную структуру и плотно инкрустирована молекулами различных </a:t>
            </a:r>
            <a:r>
              <a:rPr lang="ru-RU" dirty="0" err="1" smtClean="0"/>
              <a:t>рибосомных</a:t>
            </a:r>
            <a:r>
              <a:rPr lang="ru-RU" dirty="0" smtClean="0"/>
              <a:t> белков. Очищенные от белков высокомолекулярные </a:t>
            </a:r>
            <a:r>
              <a:rPr lang="ru-RU" dirty="0" err="1" smtClean="0"/>
              <a:t>рибосомные</a:t>
            </a:r>
            <a:r>
              <a:rPr lang="ru-RU" dirty="0" smtClean="0"/>
              <a:t> РНК в специально подобранных условиях (20 </a:t>
            </a:r>
            <a:r>
              <a:rPr lang="ru-RU" dirty="0" err="1" smtClean="0"/>
              <a:t>мМ</a:t>
            </a:r>
            <a:r>
              <a:rPr lang="ru-RU" dirty="0" smtClean="0"/>
              <a:t> Mg</a:t>
            </a:r>
            <a:r>
              <a:rPr lang="ru-RU" baseline="30000" dirty="0" smtClean="0"/>
              <a:t>2+</a:t>
            </a:r>
            <a:r>
              <a:rPr lang="ru-RU" dirty="0" smtClean="0"/>
              <a:t>, ионная сила 0,3—0,5, иногда условия включают также </a:t>
            </a:r>
            <a:r>
              <a:rPr lang="ru-RU" dirty="0" err="1" smtClean="0"/>
              <a:t>присутствие</a:t>
            </a:r>
            <a:r>
              <a:rPr lang="ru-RU" dirty="0" err="1" smtClean="0">
                <a:hlinkClick r:id="rId2" tooltip="Диамины"/>
              </a:rPr>
              <a:t>ди</a:t>
            </a:r>
            <a:r>
              <a:rPr lang="ru-RU" dirty="0" smtClean="0">
                <a:hlinkClick r:id="rId2" tooltip="Диамины"/>
              </a:rPr>
              <a:t>-</a:t>
            </a:r>
            <a:r>
              <a:rPr lang="ru-RU" dirty="0" smtClean="0"/>
              <a:t> и </a:t>
            </a:r>
            <a:r>
              <a:rPr lang="ru-RU" dirty="0" err="1" smtClean="0"/>
              <a:t>полиаминов</a:t>
            </a:r>
            <a:r>
              <a:rPr lang="ru-RU" dirty="0" smtClean="0"/>
              <a:t>, этанола) самопроизвольно сворачиваются в компактные частицы, морфологически (формой, внутренней структурой и размерами) очень схожие с </a:t>
            </a:r>
            <a:r>
              <a:rPr lang="ru-RU" dirty="0" err="1" smtClean="0"/>
              <a:t>рибосомными</a:t>
            </a:r>
            <a:r>
              <a:rPr lang="ru-RU" dirty="0" smtClean="0"/>
              <a:t> </a:t>
            </a:r>
            <a:r>
              <a:rPr lang="ru-RU" dirty="0" err="1" smtClean="0"/>
              <a:t>субчастицами</a:t>
            </a:r>
            <a:r>
              <a:rPr lang="ru-RU" dirty="0" smtClean="0"/>
              <a:t>, основу которых они составляют.</a:t>
            </a:r>
            <a:r>
              <a:rPr lang="ru-RU" baseline="30000" dirty="0" smtClean="0"/>
              <a:t> </a:t>
            </a:r>
            <a:r>
              <a:rPr lang="ru-RU" dirty="0" smtClean="0"/>
              <a:t>Таким образом, общий план структурной организации рибосомы задаётся свойствами </a:t>
            </a:r>
            <a:r>
              <a:rPr lang="ru-RU" dirty="0" err="1" smtClean="0"/>
              <a:t>рРНК</a:t>
            </a:r>
            <a:r>
              <a:rPr lang="ru-RU" dirty="0" smtClean="0"/>
              <a:t>. Третичная структура </a:t>
            </a:r>
            <a:r>
              <a:rPr lang="ru-RU" dirty="0" err="1" smtClean="0"/>
              <a:t>рРНК</a:t>
            </a:r>
            <a:r>
              <a:rPr lang="ru-RU" dirty="0" smtClean="0"/>
              <a:t> выступает каркасом для размещения </a:t>
            </a:r>
            <a:r>
              <a:rPr lang="ru-RU" dirty="0" err="1" smtClean="0"/>
              <a:t>рибосомных</a:t>
            </a:r>
            <a:r>
              <a:rPr lang="ru-RU" dirty="0" smtClean="0"/>
              <a:t> белков, белки же в определённом смысле играют лишь второстепенную роль в формировании и поддержании структуры рибосомы и её функционировании.</a:t>
            </a:r>
          </a:p>
          <a:p>
            <a:r>
              <a:rPr lang="ru-RU" dirty="0" smtClean="0"/>
              <a:t>Как полагают, эволюция рибосомы началась ещё в </a:t>
            </a:r>
            <a:r>
              <a:rPr lang="ru-RU" dirty="0" err="1" smtClean="0">
                <a:hlinkClick r:id="rId3" tooltip="Гипотеза мира РНК"/>
              </a:rPr>
              <a:t>добелковую</a:t>
            </a:r>
            <a:r>
              <a:rPr lang="ru-RU" dirty="0" smtClean="0">
                <a:hlinkClick r:id="rId3" tooltip="Гипотеза мира РНК"/>
              </a:rPr>
              <a:t> эру</a:t>
            </a:r>
            <a:r>
              <a:rPr lang="ru-RU" dirty="0" smtClean="0"/>
              <a:t>. Предположительно «предками» рибосом являлись некие древние </a:t>
            </a:r>
            <a:r>
              <a:rPr lang="ru-RU" dirty="0" err="1" smtClean="0">
                <a:hlinkClick r:id="rId4" tooltip="Рибозим"/>
              </a:rPr>
              <a:t>рибозимы</a:t>
            </a:r>
            <a:r>
              <a:rPr lang="ru-RU" dirty="0" smtClean="0"/>
              <a:t>. Полагают, что в ходе прогрессивной эволюции (с усложнением уровня организации живых систем) некие </a:t>
            </a:r>
            <a:r>
              <a:rPr lang="ru-RU" dirty="0" err="1" smtClean="0"/>
              <a:t>рибозимы</a:t>
            </a:r>
            <a:r>
              <a:rPr lang="ru-RU" dirty="0" smtClean="0"/>
              <a:t>, способные катализировать образование амидных связей, также прогрессировали («обрастали» дополнительными модулями, а позже — также и синтезируемыми ими полипептидами), вплоть до образования современного аппарата белкового синтеза, включая рибосому. Современная рибосома, по своей сути, продолжает оставаться </a:t>
            </a:r>
            <a:r>
              <a:rPr lang="ru-RU" dirty="0" err="1" smtClean="0"/>
              <a:t>рибозимом</a:t>
            </a:r>
            <a:r>
              <a:rPr lang="ru-RU" dirty="0" smtClean="0"/>
              <a:t> — основная структурно-функциональная нагрузка лежит на её РНК, а не на белках, как когда-то полагали. В состав </a:t>
            </a:r>
            <a:r>
              <a:rPr lang="ru-RU" dirty="0" err="1" smtClean="0"/>
              <a:t>пептидилтрансферазного</a:t>
            </a:r>
            <a:r>
              <a:rPr lang="ru-RU" dirty="0" smtClean="0"/>
              <a:t> центра — наиболее древней, эволюционно консервативной и функционально важной части рибосомы — входит исключительно РНК. Тот факт, что в то время как практически во всех процессах жизнедеятельности ведущую роль играют белки, в синтезе самих белков ведущая роль принадлежит РНК, является сильным аргументом в пользу </a:t>
            </a:r>
            <a:r>
              <a:rPr lang="ru-RU" dirty="0" smtClean="0">
                <a:hlinkClick r:id="rId3" tooltip="Гипотеза мира РНК"/>
              </a:rPr>
              <a:t>гипотезы </a:t>
            </a:r>
            <a:r>
              <a:rPr lang="ru-RU" dirty="0" err="1" smtClean="0">
                <a:hlinkClick r:id="rId3" tooltip="Гипотеза мира РНК"/>
              </a:rPr>
              <a:t>РНК-мира</a:t>
            </a:r>
            <a:r>
              <a:rPr lang="ru-RU" dirty="0" smtClean="0"/>
              <a:t> как древнего </a:t>
            </a:r>
            <a:r>
              <a:rPr lang="ru-RU" dirty="0" err="1" smtClean="0"/>
              <a:t>добелкового</a:t>
            </a:r>
            <a:r>
              <a:rPr lang="ru-RU" dirty="0" smtClean="0"/>
              <a:t> этапа эволюции живой материи.</a:t>
            </a:r>
          </a:p>
          <a:p>
            <a:endParaRPr lang="ru-RU" dirty="0"/>
          </a:p>
        </p:txBody>
      </p:sp>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8229600" cy="1066800"/>
          </a:xfrm>
        </p:spPr>
        <p:txBody>
          <a:bodyPr>
            <a:normAutofit fontScale="90000"/>
          </a:bodyPr>
          <a:lstStyle/>
          <a:p>
            <a:r>
              <a:rPr lang="ru-RU" b="1" dirty="0" smtClean="0"/>
              <a:t>РНК большой субъединицы</a:t>
            </a:r>
            <a:br>
              <a:rPr lang="ru-RU" b="1" dirty="0" smtClean="0"/>
            </a:br>
            <a:endParaRPr lang="ru-RU" dirty="0"/>
          </a:p>
        </p:txBody>
      </p:sp>
      <p:sp>
        <p:nvSpPr>
          <p:cNvPr id="3" name="Содержимое 2"/>
          <p:cNvSpPr>
            <a:spLocks noGrp="1"/>
          </p:cNvSpPr>
          <p:nvPr>
            <p:ph idx="1"/>
          </p:nvPr>
        </p:nvSpPr>
        <p:spPr>
          <a:xfrm>
            <a:off x="179512" y="1340768"/>
            <a:ext cx="5580112" cy="5517232"/>
          </a:xfrm>
        </p:spPr>
        <p:txBody>
          <a:bodyPr>
            <a:noAutofit/>
          </a:bodyPr>
          <a:lstStyle/>
          <a:p>
            <a:r>
              <a:rPr lang="ru-RU" sz="1400" dirty="0" smtClean="0"/>
              <a:t>Высокомолекулярная РНК, составляющая структурную основу большой субъединицы рибосомы, обозначается как </a:t>
            </a:r>
            <a:r>
              <a:rPr lang="ru-RU" sz="1400" dirty="0" smtClean="0">
                <a:hlinkClick r:id="rId2" tooltip="23S рРНК (страница отсутствует)"/>
              </a:rPr>
              <a:t>23S </a:t>
            </a:r>
            <a:r>
              <a:rPr lang="ru-RU" sz="1400" dirty="0" err="1" smtClean="0">
                <a:hlinkClick r:id="rId2" tooltip="23S рРНК (страница отсутствует)"/>
              </a:rPr>
              <a:t>рРНК</a:t>
            </a:r>
            <a:r>
              <a:rPr lang="ru-RU" sz="1400" dirty="0" smtClean="0"/>
              <a:t> (в случае бактериальных рибосом) или 23S-подобная </a:t>
            </a:r>
            <a:r>
              <a:rPr lang="ru-RU" sz="1400" dirty="0" err="1" smtClean="0"/>
              <a:t>рРНК</a:t>
            </a:r>
            <a:r>
              <a:rPr lang="ru-RU" sz="1400" dirty="0" smtClean="0"/>
              <a:t> (в других случаях). Бактериальная 23S </a:t>
            </a:r>
            <a:r>
              <a:rPr lang="ru-RU" sz="1400" dirty="0" err="1" smtClean="0"/>
              <a:t>рРНК</a:t>
            </a:r>
            <a:r>
              <a:rPr lang="ru-RU" sz="1400" dirty="0" smtClean="0"/>
              <a:t>, также как и 16S </a:t>
            </a:r>
            <a:r>
              <a:rPr lang="ru-RU" sz="1400" dirty="0" err="1" smtClean="0"/>
              <a:t>рРНК</a:t>
            </a:r>
            <a:r>
              <a:rPr lang="ru-RU" sz="1400" dirty="0" smtClean="0"/>
              <a:t>, представляет собой одну </a:t>
            </a:r>
            <a:r>
              <a:rPr lang="ru-RU" sz="1400" dirty="0" err="1" smtClean="0"/>
              <a:t>ковалентно</a:t>
            </a:r>
            <a:r>
              <a:rPr lang="ru-RU" sz="1400" dirty="0" smtClean="0"/>
              <a:t> непрерывную </a:t>
            </a:r>
            <a:r>
              <a:rPr lang="ru-RU" sz="1400" dirty="0" err="1" smtClean="0"/>
              <a:t>полирибонуклеотидную</a:t>
            </a:r>
            <a:r>
              <a:rPr lang="ru-RU" sz="1400" dirty="0" smtClean="0"/>
              <a:t> цепь. В то же время 23S-подобная </a:t>
            </a:r>
            <a:r>
              <a:rPr lang="ru-RU" sz="1400" dirty="0" err="1" smtClean="0"/>
              <a:t>рРНК</a:t>
            </a:r>
            <a:r>
              <a:rPr lang="ru-RU" sz="1400" dirty="0" smtClean="0"/>
              <a:t> цитоплазматических рибосом эукариот состоит из двух прочно ассоциированных </a:t>
            </a:r>
            <a:r>
              <a:rPr lang="ru-RU" sz="1400" dirty="0" err="1" smtClean="0"/>
              <a:t>полирибонуклеотидных</a:t>
            </a:r>
            <a:r>
              <a:rPr lang="ru-RU" sz="1400" dirty="0" smtClean="0"/>
              <a:t> цепей — 28S и 5,8S </a:t>
            </a:r>
            <a:r>
              <a:rPr lang="ru-RU" sz="1400" dirty="0" err="1" smtClean="0"/>
              <a:t>рРНК</a:t>
            </a:r>
            <a:r>
              <a:rPr lang="ru-RU" sz="1400" dirty="0" smtClean="0"/>
              <a:t> (5,8S </a:t>
            </a:r>
            <a:r>
              <a:rPr lang="ru-RU" sz="1400" dirty="0" err="1" smtClean="0"/>
              <a:t>рРНК</a:t>
            </a:r>
            <a:r>
              <a:rPr lang="ru-RU" sz="1400" dirty="0" smtClean="0"/>
              <a:t> является структурным эквивалентом 5′-концевого ~160-нуклеотидного сегмента 23S </a:t>
            </a:r>
            <a:r>
              <a:rPr lang="ru-RU" sz="1400" dirty="0" err="1" smtClean="0"/>
              <a:t>рРНК</a:t>
            </a:r>
            <a:r>
              <a:rPr lang="ru-RU" sz="1400" dirty="0" smtClean="0"/>
              <a:t>, который оказался «отщеплён» в виде </a:t>
            </a:r>
            <a:r>
              <a:rPr lang="ru-RU" sz="1400" dirty="0" err="1" smtClean="0"/>
              <a:t>ковалентно</a:t>
            </a:r>
            <a:r>
              <a:rPr lang="ru-RU" sz="1400" dirty="0" smtClean="0"/>
              <a:t> обособленного фрагмента). 23S-подобная </a:t>
            </a:r>
            <a:r>
              <a:rPr lang="ru-RU" sz="1400" dirty="0" err="1" smtClean="0"/>
              <a:t>рРНК</a:t>
            </a:r>
            <a:r>
              <a:rPr lang="ru-RU" sz="1400" dirty="0" smtClean="0"/>
              <a:t> рибосом </a:t>
            </a:r>
            <a:r>
              <a:rPr lang="ru-RU" sz="1400" dirty="0" err="1" smtClean="0"/>
              <a:t>пластидов</a:t>
            </a:r>
            <a:r>
              <a:rPr lang="ru-RU" sz="1400" dirty="0" smtClean="0"/>
              <a:t> растений также состоит из двух прочно ассоциированных </a:t>
            </a:r>
            <a:r>
              <a:rPr lang="ru-RU" sz="1400" dirty="0" err="1" smtClean="0"/>
              <a:t>полирибонуклеотидных</a:t>
            </a:r>
            <a:r>
              <a:rPr lang="ru-RU" sz="1400" dirty="0" smtClean="0"/>
              <a:t> цепей и содержит 4,5S </a:t>
            </a:r>
            <a:r>
              <a:rPr lang="ru-RU" sz="1400" dirty="0" err="1" smtClean="0"/>
              <a:t>рРНК</a:t>
            </a:r>
            <a:r>
              <a:rPr lang="ru-RU" sz="1400" dirty="0" smtClean="0"/>
              <a:t> — структурный эквивалент 3′-концевого сегмента 23S </a:t>
            </a:r>
            <a:r>
              <a:rPr lang="ru-RU" sz="1400" dirty="0" err="1" smtClean="0"/>
              <a:t>рРНК</a:t>
            </a:r>
            <a:r>
              <a:rPr lang="ru-RU" sz="1400" dirty="0" smtClean="0"/>
              <a:t>. Известны случаи и ещё более глубоко зашедшей </a:t>
            </a:r>
            <a:r>
              <a:rPr lang="ru-RU" sz="1400" dirty="0" err="1" smtClean="0"/>
              <a:t>фрагментированности</a:t>
            </a:r>
            <a:r>
              <a:rPr lang="ru-RU" sz="1400" dirty="0" smtClean="0"/>
              <a:t> РНК, примером чего может служить 23S-подобная </a:t>
            </a:r>
            <a:r>
              <a:rPr lang="ru-RU" sz="1400" dirty="0" err="1" smtClean="0"/>
              <a:t>рРНК</a:t>
            </a:r>
            <a:r>
              <a:rPr lang="ru-RU" sz="1400" dirty="0" smtClean="0"/>
              <a:t> цитоплазматических рибосом некоторых протистов. </a:t>
            </a:r>
          </a:p>
          <a:p>
            <a:endParaRPr lang="ru-RU" sz="1050" dirty="0"/>
          </a:p>
        </p:txBody>
      </p:sp>
      <p:pic>
        <p:nvPicPr>
          <p:cNvPr id="4" name="Рисунок 3" descr="rnk-1.png"/>
          <p:cNvPicPr>
            <a:picLocks noChangeAspect="1"/>
          </p:cNvPicPr>
          <p:nvPr/>
        </p:nvPicPr>
        <p:blipFill>
          <a:blip r:embed="rId3" cstate="print"/>
          <a:stretch>
            <a:fillRect/>
          </a:stretch>
        </p:blipFill>
        <p:spPr>
          <a:xfrm>
            <a:off x="5532429" y="1008104"/>
            <a:ext cx="3611571" cy="5849896"/>
          </a:xfrm>
          <a:prstGeom prst="rect">
            <a:avLst/>
          </a:prstGeom>
        </p:spPr>
      </p:pic>
    </p:spTree>
  </p:cSld>
  <p:clrMapOvr>
    <a:masterClrMapping/>
  </p:clrMapOvr>
  <p:transition>
    <p:spli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E6408AB3F7DE0343898DF6E857A4D6B1" ma:contentTypeVersion="0" ma:contentTypeDescription="Создание документа." ma:contentTypeScope="" ma:versionID="b70f921e3343e55b20b62dd8c3197a81">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427A80-34F8-4034-9B10-A2DAC64CAA4C}"/>
</file>

<file path=customXml/itemProps2.xml><?xml version="1.0" encoding="utf-8"?>
<ds:datastoreItem xmlns:ds="http://schemas.openxmlformats.org/officeDocument/2006/customXml" ds:itemID="{54C049F8-EDA5-4775-A5FC-83DDA907F4CA}"/>
</file>

<file path=customXml/itemProps3.xml><?xml version="1.0" encoding="utf-8"?>
<ds:datastoreItem xmlns:ds="http://schemas.openxmlformats.org/officeDocument/2006/customXml" ds:itemID="{954CB1DF-3B63-4F9A-ABF2-F948FC8D8879}"/>
</file>

<file path=docProps/app.xml><?xml version="1.0" encoding="utf-8"?>
<Properties xmlns="http://schemas.openxmlformats.org/officeDocument/2006/extended-properties" xmlns:vt="http://schemas.openxmlformats.org/officeDocument/2006/docPropsVTypes">
  <Template>Urban</Template>
  <TotalTime>165</TotalTime>
  <Words>250</Words>
  <Application>Microsoft Office PowerPoint</Application>
  <PresentationFormat>Экран (4:3)</PresentationFormat>
  <Paragraphs>38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Городская</vt:lpstr>
      <vt:lpstr>Рибосома</vt:lpstr>
      <vt:lpstr>Слайд 2</vt:lpstr>
      <vt:lpstr>Модель рибосомы Escherichia coli.</vt:lpstr>
      <vt:lpstr>Слайд 4</vt:lpstr>
      <vt:lpstr>Слайд 5</vt:lpstr>
      <vt:lpstr>Слайд 6</vt:lpstr>
      <vt:lpstr>Состав рибосомы </vt:lpstr>
      <vt:lpstr>Рибосомные РНК </vt:lpstr>
      <vt:lpstr>РНК большой субъединицы </vt:lpstr>
      <vt:lpstr>РНК малой субъединицы </vt:lpstr>
      <vt:lpstr>Слайд 11</vt:lpstr>
      <vt:lpstr>Рибосомные белки </vt:lpstr>
      <vt:lpstr>Рибосома - строение</vt:lpstr>
      <vt:lpstr>Низкомолекулярные компоненты </vt:lpstr>
      <vt:lpstr>Схема синтеза рибосом в клетках эукариот.</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Рибосома</dc:title>
  <dc:creator>Regina</dc:creator>
  <cp:lastModifiedBy>Regina</cp:lastModifiedBy>
  <cp:revision>19</cp:revision>
  <dcterms:created xsi:type="dcterms:W3CDTF">2016-02-24T22:31:29Z</dcterms:created>
  <dcterms:modified xsi:type="dcterms:W3CDTF">2016-03-13T20:25:39Z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0x010100E6408AB3F7DE0343898DF6E857A4D6B1</vt:lpwstr>
  </property>
</Properties>
</file>