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sldIdLst>
    <p:sldId id="256" r:id="rId2"/>
    <p:sldId id="257" r:id="rId3"/>
    <p:sldId id="258" r:id="rId4"/>
    <p:sldId id="260" r:id="rId5"/>
    <p:sldId id="259" r:id="rId6"/>
    <p:sldId id="269" r:id="rId7"/>
    <p:sldId id="270" r:id="rId8"/>
    <p:sldId id="261" r:id="rId9"/>
    <p:sldId id="262" r:id="rId10"/>
    <p:sldId id="263" r:id="rId11"/>
    <p:sldId id="264" r:id="rId12"/>
    <p:sldId id="265" r:id="rId13"/>
    <p:sldId id="266" r:id="rId14"/>
    <p:sldId id="271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817"/>
            <a:ext cx="9144000" cy="6863817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51519" y="836712"/>
            <a:ext cx="8280921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Прокариотическая</a:t>
            </a:r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 </a:t>
            </a:r>
            <a:r>
              <a:rPr lang="ru-RU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эукариотическая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клетки</a:t>
            </a:r>
            <a:endParaRPr lang="ru-RU" sz="6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992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2400" dirty="0"/>
              <a:t>плазматическая мембрана – это двойной липидный слой с погруженными в него белками. Основная функция плазматической мембраны – обмен веществ между самой клеткой и окружающей средой. За счет плазматической мембраны осуществляется и контакт между двумя соседними клетками. </a:t>
            </a:r>
            <a:endParaRPr lang="ru-RU" sz="2400" dirty="0" smtClean="0"/>
          </a:p>
          <a:p>
            <a:r>
              <a:rPr lang="ru-RU" sz="2400" dirty="0"/>
              <a:t>ядро – этот клеточный элемент имеет </a:t>
            </a:r>
            <a:r>
              <a:rPr lang="ru-RU" sz="2400" dirty="0" err="1"/>
              <a:t>двумембранную</a:t>
            </a:r>
            <a:r>
              <a:rPr lang="ru-RU" sz="2400" dirty="0"/>
              <a:t> оболочку. Основная функция ядра - сохранение наследственной информации – дезоксирибонуклеиновой кислоты. Благодаря ядру регулируется клеточная активность, передается генетический материал дочерним клеткам. </a:t>
            </a:r>
            <a:endParaRPr lang="ru-RU" sz="2400" dirty="0" smtClean="0"/>
          </a:p>
          <a:p>
            <a:r>
              <a:rPr lang="ru-RU" sz="2400" dirty="0"/>
              <a:t>пластиды – имеются лишь в растительной клетке, поскольку их основная функция – осуществление фотосинтеза. </a:t>
            </a:r>
          </a:p>
        </p:txBody>
      </p:sp>
    </p:spTree>
    <p:extLst>
      <p:ext uri="{BB962C8B-B14F-4D97-AF65-F5344CB8AC3E}">
        <p14:creationId xmlns:p14="http://schemas.microsoft.com/office/powerpoint/2010/main" val="7021116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2400" dirty="0"/>
              <a:t>митохондрии – эти органеллы присутствуют только в растительной и животной клетках. Митохондрии, как и ядро, имеют две мембраны, между которыми есть внутренние складки – </a:t>
            </a:r>
            <a:r>
              <a:rPr lang="ru-RU" sz="2400" dirty="0" err="1"/>
              <a:t>кристы</a:t>
            </a:r>
            <a:r>
              <a:rPr lang="ru-RU" sz="2400" dirty="0"/>
              <a:t>. В митохондриях содержится кольцевая ДНК, рибосомы, множество ферментов. Благодаря этим органеллам осуществляется кислородный этап дыхания клетки (синтезируется аденозинтрифосфорная кислота). </a:t>
            </a:r>
            <a:endParaRPr lang="ru-RU" sz="2400" dirty="0" smtClean="0"/>
          </a:p>
          <a:p>
            <a:r>
              <a:rPr lang="ru-RU" sz="2400" dirty="0"/>
              <a:t>эндоплазматическая сеть (</a:t>
            </a:r>
            <a:r>
              <a:rPr lang="ru-RU" sz="2400" dirty="0" err="1"/>
              <a:t>ретикулум</a:t>
            </a:r>
            <a:r>
              <a:rPr lang="ru-RU" sz="2400" dirty="0"/>
              <a:t>) -  это целая система уплощенных мешочков – цистерн, полостей и трубочек. На эндоплазматическом </a:t>
            </a:r>
            <a:r>
              <a:rPr lang="ru-RU" sz="2400" dirty="0" err="1"/>
              <a:t>ретикулуме</a:t>
            </a:r>
            <a:r>
              <a:rPr lang="ru-RU" sz="2400" dirty="0"/>
              <a:t> (шероховатом) располагаются важные органеллы – рибосомы. В цистернах сети изолируются и дозревают белки, которые также транспортируются самой сетью. На мембранах гладкого </a:t>
            </a:r>
            <a:r>
              <a:rPr lang="ru-RU" sz="2400" dirty="0" err="1"/>
              <a:t>ретикулума</a:t>
            </a:r>
            <a:r>
              <a:rPr lang="ru-RU" sz="2400" dirty="0"/>
              <a:t> осуществляется синтез стероидов и липидов. </a:t>
            </a:r>
          </a:p>
        </p:txBody>
      </p:sp>
    </p:spTree>
    <p:extLst>
      <p:ext uri="{BB962C8B-B14F-4D97-AF65-F5344CB8AC3E}">
        <p14:creationId xmlns:p14="http://schemas.microsoft.com/office/powerpoint/2010/main" val="23188753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ru-RU" sz="2400" dirty="0"/>
              <a:t>комплекс </a:t>
            </a:r>
            <a:r>
              <a:rPr lang="ru-RU" sz="2400" dirty="0" err="1"/>
              <a:t>Гольджи</a:t>
            </a:r>
            <a:r>
              <a:rPr lang="ru-RU" sz="2400" dirty="0"/>
              <a:t> – система плоских </a:t>
            </a:r>
            <a:r>
              <a:rPr lang="ru-RU" sz="2400" dirty="0" err="1"/>
              <a:t>одномембранных</a:t>
            </a:r>
            <a:r>
              <a:rPr lang="ru-RU" sz="2400" dirty="0"/>
              <a:t> цистерн и пузырьков, прикрепленных к расширенным концам цистерн. Функция комплекса </a:t>
            </a:r>
            <a:r>
              <a:rPr lang="ru-RU" sz="2400" dirty="0" err="1"/>
              <a:t>Гольджи</a:t>
            </a:r>
            <a:r>
              <a:rPr lang="ru-RU" sz="2400" dirty="0"/>
              <a:t> – накопление и преобразование белков и липидов. Здесь же образуются секреторные пузырьки, выводящие вещества за пределы клетки. Строение </a:t>
            </a:r>
            <a:r>
              <a:rPr lang="ru-RU" sz="2400" dirty="0" err="1"/>
              <a:t>эукариотической</a:t>
            </a:r>
            <a:r>
              <a:rPr lang="ru-RU" sz="2400" dirty="0"/>
              <a:t> клетки таково, что клетка имеет собственный механизм выделения отработанных веществ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>лизосомы – </a:t>
            </a:r>
            <a:r>
              <a:rPr lang="ru-RU" sz="2400" dirty="0" err="1"/>
              <a:t>одномембранные</a:t>
            </a:r>
            <a:r>
              <a:rPr lang="ru-RU" sz="2400" dirty="0"/>
              <a:t> пузырьки, которые содержат гидролитические ферменты. Благодаря лизосомам клетка переваривает поврежденные органеллы, отмершие клетки органов. </a:t>
            </a:r>
            <a:endParaRPr lang="ru-RU" sz="2400" dirty="0" smtClean="0"/>
          </a:p>
          <a:p>
            <a:r>
              <a:rPr lang="ru-RU" sz="2400" dirty="0"/>
              <a:t>рибосомы – бывают двух типов, но основная их функция – сборка молекул белка. </a:t>
            </a:r>
            <a:endParaRPr lang="ru-RU" sz="2400" dirty="0" smtClean="0"/>
          </a:p>
          <a:p>
            <a:r>
              <a:rPr lang="ru-RU" sz="2400" dirty="0"/>
              <a:t>центриоли – это система микротрубочек, которые построены из белковых молекул. Благодаря центриолям образуется внутренний скелет клетки, она может поддерживать свою постоянную форму. </a:t>
            </a:r>
          </a:p>
        </p:txBody>
      </p:sp>
    </p:spTree>
    <p:extLst>
      <p:ext uri="{BB962C8B-B14F-4D97-AF65-F5344CB8AC3E}">
        <p14:creationId xmlns:p14="http://schemas.microsoft.com/office/powerpoint/2010/main" val="350880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238792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5187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84076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Большинство организмов, обычно размножающихся бесполым путем, способно к половому размножению. При этом ряд поколений с бесполым размножением сменяется поколением особей, размножающихся с помощью гамет или же осуществляющих половой процесс. Вслед за этим вновь наблюдается бесполое размножение. Смена (чередование) половых и бесполых поколений происходит у разных видов с разной периодичностью, регулярно или через неодинаковые промежутки времени</a:t>
            </a:r>
            <a:r>
              <a:rPr lang="ru-RU" dirty="0" smtClean="0"/>
              <a:t>.</a:t>
            </a:r>
          </a:p>
          <a:p>
            <a:pPr marL="36576" indent="0">
              <a:buNone/>
            </a:pPr>
            <a:r>
              <a:rPr lang="ru-RU" dirty="0" smtClean="0"/>
              <a:t>    Выделяют </a:t>
            </a:r>
            <a:r>
              <a:rPr lang="ru-RU" dirty="0"/>
              <a:t>три способа </a:t>
            </a:r>
            <a:r>
              <a:rPr lang="ru-RU" dirty="0" err="1"/>
              <a:t>деления</a:t>
            </a:r>
            <a:r>
              <a:rPr lang="ru-RU" dirty="0"/>
              <a:t> </a:t>
            </a:r>
            <a:r>
              <a:rPr lang="ru-RU" dirty="0" err="1"/>
              <a:t>эукариотических</a:t>
            </a:r>
            <a:r>
              <a:rPr lang="ru-RU" dirty="0"/>
              <a:t> </a:t>
            </a:r>
            <a:r>
              <a:rPr lang="ru-RU" dirty="0" smtClean="0"/>
              <a:t>   клеток:</a:t>
            </a:r>
          </a:p>
          <a:p>
            <a:pPr marL="550926" indent="-514350">
              <a:buAutoNum type="arabicPeriod"/>
            </a:pPr>
            <a:r>
              <a:rPr lang="ru-RU" dirty="0" smtClean="0"/>
              <a:t>Амитоз </a:t>
            </a:r>
            <a:r>
              <a:rPr lang="ru-RU" dirty="0"/>
              <a:t>(или прямое </a:t>
            </a:r>
            <a:r>
              <a:rPr lang="ru-RU" dirty="0" err="1"/>
              <a:t>деление</a:t>
            </a:r>
            <a:r>
              <a:rPr lang="ru-RU" dirty="0"/>
              <a:t> клетки</a:t>
            </a:r>
            <a:r>
              <a:rPr lang="ru-RU" dirty="0" smtClean="0"/>
              <a:t>)</a:t>
            </a:r>
          </a:p>
          <a:p>
            <a:pPr marL="550926" indent="-514350">
              <a:buAutoNum type="arabicPeriod"/>
            </a:pPr>
            <a:r>
              <a:rPr lang="vi-VN" dirty="0" smtClean="0"/>
              <a:t>Мито́з </a:t>
            </a:r>
            <a:endParaRPr lang="ru-RU" dirty="0" smtClean="0"/>
          </a:p>
          <a:p>
            <a:pPr marL="550926" indent="-514350">
              <a:buAutoNum type="arabicPeriod"/>
            </a:pPr>
            <a:r>
              <a:rPr lang="ru-RU" dirty="0"/>
              <a:t>Мейоз</a:t>
            </a:r>
            <a:endParaRPr lang="ru-RU" dirty="0" smtClean="0"/>
          </a:p>
          <a:p>
            <a:pPr marL="550926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30840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0815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8352928" cy="5678091"/>
          </a:xfrm>
        </p:spPr>
        <p:txBody>
          <a:bodyPr/>
          <a:lstStyle/>
          <a:p>
            <a:r>
              <a:rPr lang="ru-RU" dirty="0"/>
              <a:t>У современных и ископаемых организмов известны два типа клеток: </a:t>
            </a:r>
            <a:r>
              <a:rPr lang="ru-RU" dirty="0" err="1"/>
              <a:t>прокариотическая</a:t>
            </a:r>
            <a:r>
              <a:rPr lang="ru-RU" dirty="0"/>
              <a:t> и </a:t>
            </a:r>
            <a:r>
              <a:rPr lang="ru-RU" dirty="0" err="1"/>
              <a:t>эукариотическая</a:t>
            </a:r>
            <a:r>
              <a:rPr lang="ru-RU" dirty="0"/>
              <a:t> </a:t>
            </a:r>
            <a:r>
              <a:rPr lang="ru-RU" dirty="0" smtClean="0"/>
              <a:t>. </a:t>
            </a:r>
            <a:r>
              <a:rPr lang="ru-RU" dirty="0"/>
              <a:t>Они столь резко различаются по особенностям строения, что это послужило для выделения двух </a:t>
            </a:r>
            <a:r>
              <a:rPr lang="ru-RU" dirty="0" err="1"/>
              <a:t>надцарств</a:t>
            </a:r>
            <a:r>
              <a:rPr lang="ru-RU" dirty="0"/>
              <a:t> живого мира - прокариот, т.е. доядерных, и эукариот, т.е. настоящих ядерных организмов. Промежуточные формы между этими крупнейшими таксонами живого пока неизвестны.</a:t>
            </a:r>
          </a:p>
        </p:txBody>
      </p:sp>
    </p:spTree>
    <p:extLst>
      <p:ext uri="{BB962C8B-B14F-4D97-AF65-F5344CB8AC3E}">
        <p14:creationId xmlns:p14="http://schemas.microsoft.com/office/powerpoint/2010/main" val="26893993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7262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66"/>
            <a:ext cx="8147248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Строение </a:t>
            </a:r>
            <a:r>
              <a:rPr lang="ru-RU" dirty="0" err="1"/>
              <a:t>прокариотической</a:t>
            </a:r>
            <a:r>
              <a:rPr lang="ru-RU" dirty="0"/>
              <a:t> клетки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80920" cy="5688632"/>
          </a:xfrm>
        </p:spPr>
        <p:txBody>
          <a:bodyPr>
            <a:noAutofit/>
          </a:bodyPr>
          <a:lstStyle/>
          <a:p>
            <a:r>
              <a:rPr lang="ru-RU" sz="2400" dirty="0"/>
              <a:t>Характерным представителем </a:t>
            </a:r>
            <a:r>
              <a:rPr lang="ru-RU" sz="2400" dirty="0" err="1"/>
              <a:t>прокариотических</a:t>
            </a:r>
            <a:r>
              <a:rPr lang="ru-RU" sz="2400" dirty="0"/>
              <a:t> клеток являются бактерии, обитающие повсюду: в воде, почве, продовольственных продуктах. </a:t>
            </a:r>
            <a:r>
              <a:rPr lang="ru-RU" sz="2400" dirty="0" err="1"/>
              <a:t>Прокариотические</a:t>
            </a:r>
            <a:r>
              <a:rPr lang="ru-RU" sz="2400" dirty="0"/>
              <a:t> клетки не имеют оформленного ядра. Их ДНК погружена в цитоплазму и не окружена оболочкой. Размеры бактериальных клеток различны и колеблются от 1 до 10—15 мкм. Основная особенность строения бактерий — отсутствие ядра. Наследственная информация заложена в одной молекуле ДНК, погруженной в цитоплазму. ДНК бактерий не образует комплексов с белками, и поэтому подавляющее большинство генов, входящих в состав хромосомы, «работает», то есть с них непрерывно считывается наследственная </a:t>
            </a:r>
            <a:r>
              <a:rPr lang="ru-RU" sz="2400" dirty="0" smtClean="0"/>
              <a:t>информация.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282994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 </a:t>
            </a:r>
            <a:r>
              <a:rPr lang="ru-RU" sz="4400" dirty="0"/>
              <a:t>Бактериальная клетка окружена мембраной, отделяющей цитоплазму от клеточной стенки. В цитоплазме мембран мало. В ней находятся рибосомы, осуществляющие синтез белков. Все ферменты, обеспечивающие процессы жизнедеятельности бактерий, диффузно рассеяны по цитоплазме или прикреплены к внутренней поверхности мембраны. У многих микроорганизмов внутри клетки откладываются запасные вещества — полисахариды, жиры, полифосфаты. Эти вещества, включаясь в обменные процессы, могут продлевать жизнь клетки, когда отсутствуют внешние источники энергии. Как правило, бактерии размножаются делением клетки надвое. Бактериям свойственно спорообразование. Обычно споры возникают, когда ощущается недостаток в питательных веществах или когда в среде обитания в избытке накапливаются продукты обмена. Спорообразование начинается с </a:t>
            </a:r>
            <a:r>
              <a:rPr lang="ru-RU" sz="4400" dirty="0" err="1"/>
              <a:t>отшнуровывания</a:t>
            </a:r>
            <a:r>
              <a:rPr lang="ru-RU" sz="4400" dirty="0"/>
              <a:t> части цитоплазмы от материнской клетки. </a:t>
            </a:r>
            <a:r>
              <a:rPr lang="ru-RU" sz="4400" dirty="0" err="1"/>
              <a:t>Отшнуровавшаяся</a:t>
            </a:r>
            <a:r>
              <a:rPr lang="ru-RU" sz="4400" dirty="0"/>
              <a:t> часть содержит хромосому и окружена мембраной. Споры бактерий в сухом состоянии очень устойчивы. В таком состоянии они сохраняют жизнеспособность многие сотни и даже тысячи лет, выдерживая резкие колебания температуры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860275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2021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Спорообразование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95" y="1772816"/>
            <a:ext cx="9114505" cy="4323360"/>
          </a:xfrm>
        </p:spPr>
      </p:pic>
    </p:spTree>
    <p:extLst>
      <p:ext uri="{BB962C8B-B14F-4D97-AF65-F5344CB8AC3E}">
        <p14:creationId xmlns:p14="http://schemas.microsoft.com/office/powerpoint/2010/main" val="32899154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7640" y="0"/>
            <a:ext cx="96627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3165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33033"/>
            <a:ext cx="8928992" cy="725729"/>
          </a:xfrm>
        </p:spPr>
        <p:txBody>
          <a:bodyPr>
            <a:normAutofit fontScale="90000"/>
          </a:bodyPr>
          <a:lstStyle/>
          <a:p>
            <a:r>
              <a:rPr lang="ru-RU" dirty="0"/>
              <a:t>Строение </a:t>
            </a:r>
            <a:r>
              <a:rPr lang="ru-RU" dirty="0" err="1"/>
              <a:t>эукариотической</a:t>
            </a:r>
            <a:r>
              <a:rPr lang="ru-RU" dirty="0"/>
              <a:t> клетки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192688"/>
          </a:xfrm>
        </p:spPr>
        <p:txBody>
          <a:bodyPr>
            <a:noAutofit/>
          </a:bodyPr>
          <a:lstStyle/>
          <a:p>
            <a:r>
              <a:rPr lang="ru-RU" sz="2400" dirty="0"/>
              <a:t>Строение </a:t>
            </a:r>
            <a:r>
              <a:rPr lang="ru-RU" sz="2400" dirty="0" err="1"/>
              <a:t>эукариотической</a:t>
            </a:r>
            <a:r>
              <a:rPr lang="ru-RU" sz="2400" dirty="0"/>
              <a:t> клетки различных ядерных организмов сходно. Главные их составляющие – ядро и цитоплазма, которые вместе составляют протопласт. Цитоплазма представляет собой полужидкое основное вещество, или, как ее еще называют, </a:t>
            </a:r>
            <a:r>
              <a:rPr lang="ru-RU" sz="2400" dirty="0" err="1"/>
              <a:t>гиалоплазму</a:t>
            </a:r>
            <a:r>
              <a:rPr lang="ru-RU" sz="2400" dirty="0"/>
              <a:t>, в которой находятся клеточные структуры – органеллы, выполняющие различные функции. С внешней стороны цитоплазма окружена плазматической мембраной. Растительные и грибные клетки имеют помимо плазматической мембраны жесткую клеточную оболочку. Цитоплазма клеток растений и грибов содержит вакуоли – пузырьки, которые заполнены водой с различными растворенными в ней веществами. Помимо этого, в клетке находятся включения в виде запасных питательных веществ или конечных продуктов обмена. Особенности строения </a:t>
            </a:r>
            <a:r>
              <a:rPr lang="ru-RU" sz="2400" dirty="0" err="1"/>
              <a:t>эукариотической</a:t>
            </a:r>
            <a:r>
              <a:rPr lang="ru-RU" sz="2400" dirty="0"/>
              <a:t> клетки обусловлены функциями включений, находящихся в клетке. </a:t>
            </a:r>
          </a:p>
        </p:txBody>
      </p:sp>
    </p:spTree>
    <p:extLst>
      <p:ext uri="{BB962C8B-B14F-4D97-AF65-F5344CB8AC3E}">
        <p14:creationId xmlns:p14="http://schemas.microsoft.com/office/powerpoint/2010/main" val="4795862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хническая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6408AB3F7DE0343898DF6E857A4D6B1" ma:contentTypeVersion="0" ma:contentTypeDescription="Создание документа." ma:contentTypeScope="" ma:versionID="b70f921e3343e55b20b62dd8c3197a8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A493374-EC42-47BC-86B5-CD276A375C6D}"/>
</file>

<file path=customXml/itemProps2.xml><?xml version="1.0" encoding="utf-8"?>
<ds:datastoreItem xmlns:ds="http://schemas.openxmlformats.org/officeDocument/2006/customXml" ds:itemID="{701F86BE-AB43-4080-A7B9-DE0547D86CF5}"/>
</file>

<file path=customXml/itemProps3.xml><?xml version="1.0" encoding="utf-8"?>
<ds:datastoreItem xmlns:ds="http://schemas.openxmlformats.org/officeDocument/2006/customXml" ds:itemID="{D9857AAC-C2C7-4B60-A1FD-B09F551EFCA8}"/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158</TotalTime>
  <Words>837</Words>
  <Application>Microsoft Office PowerPoint</Application>
  <PresentationFormat>Экран (4:3)</PresentationFormat>
  <Paragraphs>22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Техническая</vt:lpstr>
      <vt:lpstr>Презентация PowerPoint</vt:lpstr>
      <vt:lpstr>Презентация PowerPoint</vt:lpstr>
      <vt:lpstr>Презентация PowerPoint</vt:lpstr>
      <vt:lpstr>Строение прокариотической клетки</vt:lpstr>
      <vt:lpstr>Презентация PowerPoint</vt:lpstr>
      <vt:lpstr>Презентация PowerPoint</vt:lpstr>
      <vt:lpstr>Спорообразование</vt:lpstr>
      <vt:lpstr>Презентация PowerPoint</vt:lpstr>
      <vt:lpstr>Строение эукариотической клетки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Andrey</dc:creator>
  <cp:lastModifiedBy>kafedra</cp:lastModifiedBy>
  <cp:revision>12</cp:revision>
  <dcterms:created xsi:type="dcterms:W3CDTF">2016-02-23T21:02:15Z</dcterms:created>
  <dcterms:modified xsi:type="dcterms:W3CDTF">2017-04-18T11:48:42Z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0x010100E6408AB3F7DE0343898DF6E857A4D6B1</vt:lpwstr>
  </property>
</Properties>
</file>