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76" d="100"/>
          <a:sy n="76" d="100"/>
        </p:scale>
        <p:origin x="-523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276F0BA-7BE1-4C8D-9070-897C33F967F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7FBF28-CEDA-4C7B-8993-BAAE5E1AF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0BA-7BE1-4C8D-9070-897C33F967F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BF28-CEDA-4C7B-8993-BAAE5E1A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0BA-7BE1-4C8D-9070-897C33F967F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BF28-CEDA-4C7B-8993-BAAE5E1A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0BA-7BE1-4C8D-9070-897C33F967F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BF28-CEDA-4C7B-8993-BAAE5E1A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0BA-7BE1-4C8D-9070-897C33F967F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BF28-CEDA-4C7B-8993-BAAE5E1A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0BA-7BE1-4C8D-9070-897C33F967F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BF28-CEDA-4C7B-8993-BAAE5E1AF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0BA-7BE1-4C8D-9070-897C33F967F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BF28-CEDA-4C7B-8993-BAAE5E1A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0BA-7BE1-4C8D-9070-897C33F967F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BF28-CEDA-4C7B-8993-BAAE5E1A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0BA-7BE1-4C8D-9070-897C33F967F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BF28-CEDA-4C7B-8993-BAAE5E1A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0BA-7BE1-4C8D-9070-897C33F967F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BF28-CEDA-4C7B-8993-BAAE5E1AF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0BA-7BE1-4C8D-9070-897C33F967F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BF28-CEDA-4C7B-8993-BAAE5E1A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76F0BA-7BE1-4C8D-9070-897C33F967FF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7FBF28-CEDA-4C7B-8993-BAAE5E1AF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sz="3200" b="1" dirty="0" smtClean="0"/>
              <a:t/>
            </a:r>
            <a:br>
              <a:rPr sz="3200" b="1" dirty="0" smtClean="0"/>
            </a:br>
            <a:r>
              <a:rPr sz="3200" b="1" dirty="0" smtClean="0"/>
              <a:t/>
            </a:r>
            <a:br>
              <a:rPr sz="3200" b="1" dirty="0" smtClean="0"/>
            </a:br>
            <a:r>
              <a:rPr sz="3200" b="1" dirty="0" smtClean="0"/>
              <a:t/>
            </a:r>
            <a:br>
              <a:rPr sz="3200" b="1" dirty="0" smtClean="0"/>
            </a:br>
            <a:r>
              <a:rPr sz="3200" b="1" dirty="0" smtClean="0"/>
              <a:t/>
            </a:r>
            <a:br>
              <a:rPr sz="3200" b="1" dirty="0" smtClean="0"/>
            </a:br>
            <a:r>
              <a:rPr sz="3200" b="1" dirty="0" smtClean="0"/>
              <a:t/>
            </a:r>
            <a:br>
              <a:rPr sz="3200" b="1" dirty="0" smtClean="0"/>
            </a:br>
            <a:r>
              <a:rPr sz="3200" b="1" dirty="0" smtClean="0"/>
              <a:t/>
            </a:r>
            <a:br>
              <a:rPr sz="3200" b="1" dirty="0" smtClean="0"/>
            </a:br>
            <a:r>
              <a:rPr sz="3200" b="1" dirty="0" smtClean="0"/>
              <a:t/>
            </a:r>
            <a:br>
              <a:rPr sz="3200" b="1" dirty="0" smtClean="0"/>
            </a:br>
            <a:r>
              <a:rPr sz="3200" b="1" dirty="0" smtClean="0"/>
              <a:t/>
            </a:r>
            <a:br>
              <a:rPr sz="3200" b="1" dirty="0" smtClean="0"/>
            </a:br>
            <a:r>
              <a:rPr sz="3200" b="1" dirty="0" smtClean="0"/>
              <a:t/>
            </a:r>
            <a:br>
              <a:rPr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2924944"/>
            <a:ext cx="3309803" cy="275676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Пигменты и секреты клетки</a:t>
            </a:r>
          </a:p>
          <a:p>
            <a:endParaRPr lang="ru-RU" sz="1600" dirty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492" y="188640"/>
            <a:ext cx="6777317" cy="5643989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Пигме́нт</a:t>
            </a:r>
            <a:r>
              <a:rPr lang="ru-RU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 (лат. </a:t>
            </a:r>
            <a:r>
              <a:rPr lang="ru-RU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pigmentum</a:t>
            </a:r>
            <a:r>
              <a:rPr lang="ru-RU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 — краска) — компонент наполненных композиционных материалов, придающий материалам непрозрачность, цвет, </a:t>
            </a:r>
            <a:r>
              <a:rPr lang="ru-RU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противокоррозийные</a:t>
            </a:r>
            <a:r>
              <a:rPr lang="ru-RU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Arial Black" pitchFamily="34" charset="0"/>
              </a:rPr>
              <a:t> и другие свойства. Нередко используется как синоним для неорганического красителя.</a:t>
            </a:r>
          </a:p>
        </p:txBody>
      </p:sp>
    </p:spTree>
    <p:extLst>
      <p:ext uri="{BB962C8B-B14F-4D97-AF65-F5344CB8AC3E}">
        <p14:creationId xmlns:p14="http://schemas.microsoft.com/office/powerpoint/2010/main" val="14963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1219200"/>
          </a:xfrm>
        </p:spPr>
        <p:txBody>
          <a:bodyPr>
            <a:noAutofit/>
          </a:bodyPr>
          <a:lstStyle/>
          <a:p>
            <a:r>
              <a:rPr lang="ru-RU" sz="1500" dirty="0" smtClean="0"/>
              <a:t/>
            </a:r>
            <a:br>
              <a:rPr lang="ru-RU" sz="1500" dirty="0" smtClean="0"/>
            </a:br>
            <a:r>
              <a:rPr sz="1500" dirty="0" smtClean="0"/>
              <a:t> </a:t>
            </a:r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43625" y="5200443"/>
          <a:ext cx="500063" cy="409988"/>
        </p:xfrm>
        <a:graphic>
          <a:graphicData uri="http://schemas.openxmlformats.org/drawingml/2006/table">
            <a:tbl>
              <a:tblPr/>
              <a:tblGrid>
                <a:gridCol w="500063"/>
              </a:tblGrid>
              <a:tr h="0"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588">
                <a:tc>
                  <a:txBody>
                    <a:bodyPr/>
                    <a:lstStyle/>
                    <a:p>
                      <a:r>
                        <a:rPr lang="ru-RU" sz="100" dirty="0"/>
                        <a:t>Среди различных цитоплазматических включений (вакуоли, гликоген, кристаллоиды, железосодержащие гранулы в </a:t>
                      </a:r>
                      <a:r>
                        <a:rPr lang="ru-RU" sz="100" dirty="0" err="1"/>
                        <a:t>substantia</a:t>
                      </a:r>
                      <a:r>
                        <a:rPr lang="ru-RU" sz="100" dirty="0"/>
                        <a:t> </a:t>
                      </a:r>
                      <a:r>
                        <a:rPr lang="ru-RU" sz="100" dirty="0" err="1"/>
                        <a:t>nigra</a:t>
                      </a:r>
                      <a:r>
                        <a:rPr lang="ru-RU" sz="100" dirty="0"/>
                        <a:t>) есть и некоторые пигменты. Эти пигментные гранулы имеют черный или темно-коричневый цвет и содержат вещество, подобное меланину. Такие гранулы обычно можно видеть в клетках черного </a:t>
                      </a:r>
                      <a:r>
                        <a:rPr lang="ru-RU" sz="100" dirty="0" err="1"/>
                        <a:t>вещаcmвa</a:t>
                      </a:r>
                      <a:r>
                        <a:rPr lang="ru-RU" sz="100" dirty="0"/>
                        <a:t> (</a:t>
                      </a:r>
                      <a:r>
                        <a:rPr lang="ru-RU" sz="100" dirty="0" err="1"/>
                        <a:t>substantia</a:t>
                      </a:r>
                      <a:r>
                        <a:rPr lang="ru-RU" sz="100" dirty="0"/>
                        <a:t> </a:t>
                      </a:r>
                      <a:r>
                        <a:rPr lang="ru-RU" sz="100" dirty="0" err="1"/>
                        <a:t>nigra</a:t>
                      </a:r>
                      <a:r>
                        <a:rPr lang="ru-RU" sz="100" dirty="0"/>
                        <a:t>), голубого пятна (</a:t>
                      </a:r>
                      <a:r>
                        <a:rPr lang="ru-RU" sz="100" dirty="0" err="1"/>
                        <a:t>locus</a:t>
                      </a:r>
                      <a:r>
                        <a:rPr lang="ru-RU" sz="100" dirty="0"/>
                        <a:t> </a:t>
                      </a:r>
                      <a:r>
                        <a:rPr lang="ru-RU" sz="100" dirty="0" err="1"/>
                        <a:t>coeruleus</a:t>
                      </a:r>
                      <a:r>
                        <a:rPr lang="ru-RU" sz="100" dirty="0"/>
                        <a:t>) и иногда в клетках дорсального двигательного ядра блуждающего нерва, в нейронах спинномозговых и симпатических узлов. Какую роль эти гранулы играют в нормально функционирующем нейроне, не ясно, однако было установлено, что при таком заболевании, как синдром Паркинсона, уменьшается число клеток в </a:t>
                      </a:r>
                      <a:r>
                        <a:rPr lang="ru-RU" sz="100" dirty="0" err="1"/>
                        <a:t>substantia</a:t>
                      </a:r>
                      <a:r>
                        <a:rPr lang="ru-RU" sz="100" dirty="0"/>
                        <a:t> </a:t>
                      </a:r>
                      <a:r>
                        <a:rPr lang="ru-RU" sz="100" dirty="0" err="1"/>
                        <a:t>nigraи</a:t>
                      </a:r>
                      <a:r>
                        <a:rPr lang="ru-RU" sz="100" dirty="0"/>
                        <a:t> других областях мозга, где находятся пигментированные клетки. Это еще не означает, что в патологический процесс вовлекается сам пигмент, но, по-видимому, при этом поражаются именно те клетки, которые содержат </a:t>
                      </a:r>
                      <a:r>
                        <a:rPr lang="ru-RU" sz="100" dirty="0" err="1"/>
                        <a:t>меланиноподобный</a:t>
                      </a:r>
                      <a:r>
                        <a:rPr lang="ru-RU" sz="100" dirty="0"/>
                        <a:t> пигмент.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Asus\Desktop\image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06521" y="3233938"/>
            <a:ext cx="2562230" cy="3784201"/>
          </a:xfrm>
          <a:prstGeom prst="rect">
            <a:avLst/>
          </a:prstGeom>
          <a:noFill/>
        </p:spPr>
      </p:pic>
      <p:pic>
        <p:nvPicPr>
          <p:cNvPr id="1027" name="Picture 3" descr="C:\Users\Asus\Desktop\image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445511" y="3122092"/>
            <a:ext cx="2383960" cy="414424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38484"/>
              </p:ext>
            </p:extLst>
          </p:nvPr>
        </p:nvGraphicFramePr>
        <p:xfrm>
          <a:off x="1907704" y="8253536"/>
          <a:ext cx="4690650" cy="11887240"/>
        </p:xfrm>
        <a:graphic>
          <a:graphicData uri="http://schemas.openxmlformats.org/drawingml/2006/table">
            <a:tbl>
              <a:tblPr/>
              <a:tblGrid>
                <a:gridCol w="4690650"/>
              </a:tblGrid>
              <a:tr h="21031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59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5966">
                <a:tc>
                  <a:txBody>
                    <a:bodyPr/>
                    <a:lstStyle/>
                    <a:p>
                      <a:r>
                        <a:rPr lang="ru-RU" dirty="0"/>
                        <a:t>Среди различных цитоплазматических включений (вакуоли, гликоген, кристаллоиды, железосодержащие гранулы в </a:t>
                      </a:r>
                      <a:r>
                        <a:rPr lang="ru-RU" dirty="0" err="1"/>
                        <a:t>substantia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nigra</a:t>
                      </a:r>
                      <a:r>
                        <a:rPr lang="ru-RU" dirty="0"/>
                        <a:t>) есть и некоторые пигменты. Эти пигментные гранулы имеют черный или темно-коричневый цвет и содержат вещество, подобное меланину. Такие гранулы обычно можно видеть в клетках черного </a:t>
                      </a:r>
                      <a:r>
                        <a:rPr lang="ru-RU" dirty="0" err="1"/>
                        <a:t>вещаcmвa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substantia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nigra</a:t>
                      </a:r>
                      <a:r>
                        <a:rPr lang="ru-RU" dirty="0"/>
                        <a:t>), голубого пятна (</a:t>
                      </a:r>
                      <a:r>
                        <a:rPr lang="ru-RU" dirty="0" err="1"/>
                        <a:t>locus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coeruleus</a:t>
                      </a:r>
                      <a:r>
                        <a:rPr lang="ru-RU" dirty="0"/>
                        <a:t>) и иногда в клетках дорсального двигательного ядра блуждающего нерва, в нейронах спинномозговых и симпатических узлов. Какую роль эти гранулы играют в нормально функционирующем нейроне, не ясно, однако было установлено, что при таком заболевании, как синдром Паркинсона, уменьшается число клеток в </a:t>
                      </a:r>
                      <a:r>
                        <a:rPr lang="ru-RU" dirty="0" err="1"/>
                        <a:t>substantia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nigraи</a:t>
                      </a:r>
                      <a:r>
                        <a:rPr lang="ru-RU" dirty="0"/>
                        <a:t> других областях мозга, где находятся пигментированные клетки. Это еще не означает, что в патологический процесс вовлекается сам пигмент, но, по-видимому, при этом поражаются именно те клетки, которые содержат </a:t>
                      </a:r>
                      <a:r>
                        <a:rPr lang="ru-RU" dirty="0" err="1"/>
                        <a:t>меланиноподобный</a:t>
                      </a:r>
                      <a:r>
                        <a:rPr lang="ru-RU" dirty="0"/>
                        <a:t> пигмент.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34114"/>
              </p:ext>
            </p:extLst>
          </p:nvPr>
        </p:nvGraphicFramePr>
        <p:xfrm>
          <a:off x="683568" y="0"/>
          <a:ext cx="7416824" cy="3936387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350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Среди различных цитоплазматических включений (вакуоли, гликоген, кристаллоиды, железосодержащие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гранулы) </a:t>
                      </a:r>
                      <a:r>
                        <a:rPr lang="ru-RU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есть и некоторые пигменты. Эти пигментные гранулы имеют черный или темно-коричневый цвет и содержат вещество, подобное меланину. Такие гранулы обычно можно видеть в клетках черного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вещеcmвa</a:t>
                      </a:r>
                      <a:r>
                        <a:rPr lang="ru-RU" sz="160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голубого</a:t>
                      </a:r>
                      <a:r>
                        <a:rPr lang="ru-RU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пятна </a:t>
                      </a:r>
                      <a:r>
                        <a:rPr lang="ru-RU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 иногда в клетках дорсального двигательного ядра блуждающего нерва, в нейронах спинномозговых и симпатических узлов. Какую роль эти гранулы играют в нормально функционирующем нейроне, не ясно, однако было установлено, что при таком заболевании, как синдром Паркинсона, уменьшается число клеток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 </a:t>
                      </a:r>
                      <a:r>
                        <a:rPr lang="ru-RU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других областях мозга, где находятся пигментированные клетки. Это еще не означает, что в патологический процесс вовлекается сам пигмент, но, по-видимому, при этом поражаются именно те клетки, которые содержат </a:t>
                      </a:r>
                      <a:r>
                        <a:rPr lang="ru-RU" sz="1600" dirty="0" err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меланино</a:t>
                      </a:r>
                      <a:r>
                        <a:rPr lang="ru-RU" sz="160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-подобный </a:t>
                      </a:r>
                      <a:r>
                        <a:rPr lang="ru-RU" sz="1600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пигмент.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936104"/>
          </a:xfrm>
        </p:spPr>
        <p:txBody>
          <a:bodyPr/>
          <a:lstStyle/>
          <a:p>
            <a:r>
              <a:rPr lang="ru-RU" dirty="0" smtClean="0">
                <a:solidFill>
                  <a:srgbClr val="CAF1FA"/>
                </a:solidFill>
                <a:latin typeface="Arial Black" pitchFamily="34" charset="0"/>
              </a:rPr>
              <a:t>Натуральные пигменты</a:t>
            </a:r>
            <a:endParaRPr lang="ru-RU" dirty="0">
              <a:solidFill>
                <a:srgbClr val="CAF1FA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4176464" cy="482453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1. Чёрный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2. Коричневый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3. Тёмный шатен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4. Шатен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5. Светлый шатен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6. Тёмно-русый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7.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Светло-русый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8.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Очень светло-русый</a:t>
            </a:r>
            <a:b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9.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Платиновый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572001" y="1484784"/>
            <a:ext cx="4104455" cy="453650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Серо-чёрный </a:t>
            </a: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слой представляет </a:t>
            </a:r>
            <a:r>
              <a:rPr lang="ru-RU" sz="1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эумеланин</a:t>
            </a: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, сосредоточенный на </a:t>
            </a:r>
            <a:r>
              <a:rPr lang="ru-RU" sz="1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кортексе</a:t>
            </a: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, который мы обычно видим.</a:t>
            </a:r>
            <a:b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Слой, который идёт от красного до оранжевого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трихосидерин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. </a:t>
            </a: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Жёлтый слой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феломеланин</a:t>
            </a:r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, жёлтый пигмент, то есть самый внутренний. Это можно увидеть на искусственно обесцвеченных волосах. Этот внутренний меланин вносит свой вклад в окончательный косметический результат.</a:t>
            </a:r>
          </a:p>
          <a:p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Asus\Desktop\slide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091" y="729068"/>
            <a:ext cx="7199817" cy="53998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Asus\Desktop\slide-6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877" y="886406"/>
            <a:ext cx="6780246" cy="50851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Asus\Desktop\Chto-takoe-hlorofilly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066428"/>
            <a:ext cx="6300192" cy="47251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3AE1D9-C416-4C3C-9B5E-E6D6AD3D4AC5}"/>
</file>

<file path=customXml/itemProps2.xml><?xml version="1.0" encoding="utf-8"?>
<ds:datastoreItem xmlns:ds="http://schemas.openxmlformats.org/officeDocument/2006/customXml" ds:itemID="{1C5A3F11-B607-4DFF-A860-A255F31A2342}"/>
</file>

<file path=customXml/itemProps3.xml><?xml version="1.0" encoding="utf-8"?>
<ds:datastoreItem xmlns:ds="http://schemas.openxmlformats.org/officeDocument/2006/customXml" ds:itemID="{99B97B9F-FC7A-465F-BB3A-7B308CC37689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106</TotalTime>
  <Words>442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          </vt:lpstr>
      <vt:lpstr>Презентация PowerPoint</vt:lpstr>
      <vt:lpstr>   </vt:lpstr>
      <vt:lpstr>Натуральные пигменты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Пигме́нт (лат. pigmentum — краска) — компонент наполненных композиционных материалов, придающий материалам непрозрачность, цвет, противокоррозийные и другие свойства. Нередко используется как синоним для неорганического красителя.</dc:title>
  <dc:creator>Asus</dc:creator>
  <cp:lastModifiedBy>kafedra</cp:lastModifiedBy>
  <cp:revision>20</cp:revision>
  <dcterms:created xsi:type="dcterms:W3CDTF">2016-03-11T18:42:37Z</dcterms:created>
  <dcterms:modified xsi:type="dcterms:W3CDTF">2017-04-18T12:00:20Z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