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FE3"/>
    <a:srgbClr val="AB375B"/>
    <a:srgbClr val="73A3AD"/>
    <a:srgbClr val="964444"/>
    <a:srgbClr val="E6D4E2"/>
    <a:srgbClr val="874F84"/>
    <a:srgbClr val="32FE02"/>
    <a:srgbClr val="FECD1A"/>
    <a:srgbClr val="375F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0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2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3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3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8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8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10F09-CAED-4FFE-80EB-ED0B56D856E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DDE8-27A9-4C55-BC88-EE28016D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6">
                <a:lumMod val="20000"/>
                <a:lumOff val="80000"/>
              </a:schemeClr>
            </a:gs>
            <a:gs pos="0">
              <a:srgbClr val="874F84">
                <a:alpha val="94902"/>
              </a:srgbClr>
            </a:gs>
            <a:gs pos="33000">
              <a:srgbClr val="EBBBEC"/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212" y="-3584496"/>
            <a:ext cx="6667500" cy="6410325"/>
          </a:xfrm>
          <a:prstGeom prst="rect">
            <a:avLst/>
          </a:prstGeom>
          <a:ln>
            <a:solidFill>
              <a:srgbClr val="FFFFFF"/>
            </a:solidFill>
          </a:ln>
          <a:effectLst>
            <a:reflection stA="93000" endPos="65000" dist="50800" dir="5400000" sy="-100000" algn="bl" rotWithShape="0"/>
            <a:softEdge rad="9779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787400" dist="1143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ru-RU" sz="13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Митоз</a:t>
            </a:r>
            <a:endParaRPr lang="ru-RU" sz="9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16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1">
                <a:lumMod val="95000"/>
                <a:lumOff val="5000"/>
              </a:schemeClr>
            </a:gs>
            <a:gs pos="0">
              <a:schemeClr val="tx1">
                <a:lumMod val="95000"/>
                <a:lumOff val="5000"/>
              </a:schemeClr>
            </a:gs>
            <a:gs pos="24000">
              <a:srgbClr val="00B0F0"/>
            </a:gs>
            <a:gs pos="54000">
              <a:srgbClr val="32FE0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Нетипичные формы митоза: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Амитоз</a:t>
            </a:r>
          </a:p>
          <a:p>
            <a:r>
              <a:rPr lang="ru-RU" sz="4800" dirty="0" smtClean="0"/>
              <a:t>Эндомитоз</a:t>
            </a:r>
          </a:p>
          <a:p>
            <a:r>
              <a:rPr lang="ru-RU" sz="4800" dirty="0" err="1" smtClean="0"/>
              <a:t>Политения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5" y="1690687"/>
            <a:ext cx="4809565" cy="4243947"/>
          </a:xfrm>
        </p:spPr>
      </p:pic>
    </p:spTree>
    <p:extLst>
      <p:ext uri="{BB962C8B-B14F-4D97-AF65-F5344CB8AC3E}">
        <p14:creationId xmlns:p14="http://schemas.microsoft.com/office/powerpoint/2010/main" val="52049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9000">
              <a:schemeClr val="tx1">
                <a:lumMod val="95000"/>
                <a:lumOff val="5000"/>
              </a:schemeClr>
            </a:gs>
            <a:gs pos="0">
              <a:schemeClr val="tx1">
                <a:lumMod val="95000"/>
                <a:lumOff val="5000"/>
              </a:schemeClr>
            </a:gs>
            <a:gs pos="24000">
              <a:srgbClr val="375F5A"/>
            </a:gs>
            <a:gs pos="54000">
              <a:schemeClr val="accent6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Митотический цикл</a:t>
            </a:r>
            <a:r>
              <a:rPr lang="ru-RU" sz="2800" b="1" dirty="0" smtClean="0">
                <a:solidFill>
                  <a:schemeClr val="bg1"/>
                </a:solidFill>
              </a:rPr>
              <a:t> — это совокупность процессов, происходящих в клетке от одного деления до следующего и заканчивающихся образованием двух клеток следующей генерации.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1734"/>
            <a:ext cx="4082183" cy="3066428"/>
          </a:xfrm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6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стадии митоза.</a:t>
            </a:r>
          </a:p>
          <a:p>
            <a:endParaRPr lang="ru-RU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1.Редупликация (самоудвоение) генетической информации материнской клетки и равномерное распределение ее между дочерними клетками. Это сопровождается изменениями структуры и морфологии хромосом, в которых сосредоточено более 90% информации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эукариотической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клетки.</a:t>
            </a:r>
          </a:p>
          <a:p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2.Митотический цикл состоит из четырех последовательных периодов: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пресинтетического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(или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постмитотического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) G1, синтетического S,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постсинтетического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(или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премитотического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) G2 и собственно митоза. Они составляют автокаталитическую интерфазу (подготовительный период</a:t>
            </a:r>
            <a:r>
              <a:rPr lang="ru-RU" sz="3000" dirty="0" smtClean="0"/>
              <a:t>).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6496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2FE02"/>
            </a:gs>
            <a:gs pos="0">
              <a:srgbClr val="32FE02"/>
            </a:gs>
            <a:gs pos="24000">
              <a:srgbClr val="2D0FE3"/>
            </a:gs>
            <a:gs pos="64000">
              <a:srgbClr val="FECD1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561336"/>
            <a:ext cx="4244454" cy="4258101"/>
          </a:xfrm>
          <a:ln>
            <a:noFill/>
          </a:ln>
          <a:effectLst>
            <a:outerShdw blurRad="50800" dir="600000" algn="ctr" rotWithShape="0">
              <a:srgbClr val="000000"/>
            </a:outerShdw>
            <a:reflection blurRad="6350" endPos="35000" dir="5400000" sy="-100000" algn="bl" rotWithShape="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199" y="361762"/>
            <a:ext cx="5437095" cy="59021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Фазы клеточного цикла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561336"/>
            <a:ext cx="6927377" cy="61442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000" dirty="0" smtClean="0"/>
              <a:t>1)  </a:t>
            </a:r>
            <a:r>
              <a:rPr lang="ru-RU" sz="6000" dirty="0" err="1" smtClean="0"/>
              <a:t>пресинтетическая</a:t>
            </a:r>
            <a:r>
              <a:rPr lang="ru-RU" sz="6000" dirty="0" smtClean="0"/>
              <a:t> (G1) (2n2c, где n-число хромосом, c- число молекул). Идет сразу после деления клетки. Синтеза ДНК еще не происходит. Клетка активно растет в размерах, запасает вещества, необходимые для деления: белки (гистоны, структурные белки, ферменты), РНК, молекулы АТФ. Происходит деление митохондрий и хлоропластов (т. е. структур, способных к ауторепродукции). Восстанавливаются черты организации </a:t>
            </a:r>
            <a:r>
              <a:rPr lang="ru-RU" sz="6000" dirty="0" err="1" smtClean="0"/>
              <a:t>интерфазной</a:t>
            </a:r>
            <a:r>
              <a:rPr lang="ru-RU" sz="6000" dirty="0" smtClean="0"/>
              <a:t> клетки после предшествующего деления;</a:t>
            </a:r>
          </a:p>
          <a:p>
            <a:endParaRPr lang="ru-RU" sz="6000" dirty="0" smtClean="0"/>
          </a:p>
          <a:p>
            <a:r>
              <a:rPr lang="ru-RU" sz="6000" dirty="0" smtClean="0"/>
              <a:t>2)  синтетическая (S) (2n4c). Происходит удвоение генетического материала путем репликации ДНК. Она происходит полуконсервативным способом, когда двойная спираль молекулы ДНК расходится на две цепи и на каждой из них синтезируется комплементарная цепочка. В итоге образуются две идентичные двойные спирали ДНК, каждая из которых состоит из одной новой и старой цепи ДНК. Количество наследственного материала удваивается. Кроме этого, продолжается синтез РНК и белков. Также репликации подвергается небольшая часть </a:t>
            </a:r>
            <a:r>
              <a:rPr lang="ru-RU" sz="6000" dirty="0" err="1" smtClean="0"/>
              <a:t>митохондриальной</a:t>
            </a:r>
            <a:r>
              <a:rPr lang="ru-RU" sz="6000" dirty="0" smtClean="0"/>
              <a:t> ДНК (основная же ее часть реплицируется в G2 период);</a:t>
            </a:r>
          </a:p>
          <a:p>
            <a:endParaRPr lang="ru-RU" sz="6000" dirty="0" smtClean="0"/>
          </a:p>
          <a:p>
            <a:r>
              <a:rPr lang="ru-RU" sz="6000" dirty="0" smtClean="0"/>
              <a:t>3) </a:t>
            </a:r>
            <a:r>
              <a:rPr lang="ru-RU" sz="6000" dirty="0" err="1" smtClean="0"/>
              <a:t>постсинтетическая</a:t>
            </a:r>
            <a:r>
              <a:rPr lang="ru-RU" sz="6000" dirty="0" smtClean="0"/>
              <a:t> (G2) (2n4c). ДНК уже не синтезируется, но происходит исправление недочетов, допущенных при синтезе ее в S период (репарация). Также накапливаются энергия и питательные вещества, продолжается синтез РНК и белков (преимущественно ядерных). S и G2 непосредственно связаны с митозом, поэтому их иногда выделяют в отдельный период — </a:t>
            </a:r>
            <a:r>
              <a:rPr lang="ru-RU" sz="6000" dirty="0" err="1" smtClean="0"/>
              <a:t>препрофазу</a:t>
            </a:r>
            <a:r>
              <a:rPr lang="ru-RU" sz="6000" dirty="0" smtClean="0"/>
              <a:t>. После этого наступает собственно митоз, который состоит из четырех фаз. Процесс деления включает в себя несколько последовательных фаз и представляет собой цикл. Его продолжительность различна и составляет у большинства клеток от 10 до 50 ч. При этом у клеток тела человека продолжительность самого митоза составляет 1—1,5 ч, G2-периода интерфазы — 2—3 ч, S-периода интерфазы — 6—10 ч.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6118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5000">
              <a:schemeClr val="bg1"/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4021"/>
            <a:ext cx="10515600" cy="1325563"/>
          </a:xfrm>
          <a:noFill/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митоза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>Процесс митоза принято подразделять на четыре основные фазы: профазу, метафазу, анафазу и телофазу. Так как он непрерывен, смена фаз осуществляется плавно — одна незаметно переходит в другую</a:t>
            </a:r>
            <a:r>
              <a:rPr lang="ru-RU" sz="32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1" y="1972236"/>
            <a:ext cx="5192969" cy="2772288"/>
          </a:xfrm>
          <a:effectLst>
            <a:outerShdw blurRad="1270000" algn="ctr" rotWithShape="0">
              <a:srgbClr val="000000">
                <a:alpha val="43137"/>
              </a:srgbClr>
            </a:outerShdw>
            <a:reflection endPos="65000" dist="508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69584"/>
            <a:ext cx="5181600" cy="46594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профазе увеличивается объем ядра, и вследствие </a:t>
            </a:r>
            <a:r>
              <a:rPr lang="ru-RU" dirty="0" err="1" smtClean="0"/>
              <a:t>спирализации</a:t>
            </a:r>
            <a:r>
              <a:rPr lang="ru-RU" dirty="0" smtClean="0"/>
              <a:t> хроматина формируются хромосомы. К концу профазы видно, что каждая хромосома состоит из двух хроматид. Постепенно растворяются ядрышки и ядерная оболочка, и хромосомы оказываются беспорядочно расположенными в цитоплазме клетки. Центриоли расходятся к полюсам клетки. Формируется </a:t>
            </a:r>
            <a:r>
              <a:rPr lang="ru-RU" dirty="0" err="1" smtClean="0"/>
              <a:t>ахроматиновое</a:t>
            </a:r>
            <a:r>
              <a:rPr lang="ru-RU" dirty="0" smtClean="0"/>
              <a:t> веретено деления, часть нитей которого идет от полюса к полюсу, а часть — прикрепляется к </a:t>
            </a:r>
            <a:r>
              <a:rPr lang="ru-RU" dirty="0" err="1" smtClean="0"/>
              <a:t>центромерам</a:t>
            </a:r>
            <a:r>
              <a:rPr lang="ru-RU" dirty="0" smtClean="0"/>
              <a:t> хромосом. Содержание генетического материала в клетке остается неизменным (2n4c).</a:t>
            </a:r>
          </a:p>
        </p:txBody>
      </p:sp>
    </p:spTree>
    <p:extLst>
      <p:ext uri="{BB962C8B-B14F-4D97-AF65-F5344CB8AC3E}">
        <p14:creationId xmlns:p14="http://schemas.microsoft.com/office/powerpoint/2010/main" val="424668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964444"/>
            </a:gs>
            <a:gs pos="0">
              <a:srgbClr val="964444"/>
            </a:gs>
            <a:gs pos="24000">
              <a:schemeClr val="bg1">
                <a:lumMod val="95000"/>
              </a:schemeClr>
            </a:gs>
            <a:gs pos="54000">
              <a:srgbClr val="AB375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36658" y="365125"/>
            <a:ext cx="4917141" cy="649287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метафазе</a:t>
            </a:r>
            <a:r>
              <a:rPr lang="ru-RU" sz="2000" b="1" dirty="0" smtClean="0"/>
              <a:t> хромосомы достигают максимальной </a:t>
            </a:r>
            <a:r>
              <a:rPr lang="ru-RU" sz="2000" b="1" dirty="0" err="1" smtClean="0"/>
              <a:t>спирализации</a:t>
            </a:r>
            <a:r>
              <a:rPr lang="ru-RU" sz="2000" b="1" dirty="0" smtClean="0"/>
              <a:t> и располагаются упорядоченно на экваторе клетки, поэтому их подсчет и изучение проводят в этот период. Содержание генетического материала не изменяется (2n4c).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анафазе</a:t>
            </a:r>
            <a:r>
              <a:rPr lang="ru-RU" sz="2000" b="1" dirty="0" smtClean="0"/>
              <a:t> каждая хромосома «расщепляется» на две хроматиды, которые с этого момента называются дочерними хромосомами. Нити веретена, прикрепленные к </a:t>
            </a:r>
            <a:r>
              <a:rPr lang="ru-RU" sz="2000" b="1" dirty="0" err="1" smtClean="0"/>
              <a:t>центромерам</a:t>
            </a:r>
            <a:r>
              <a:rPr lang="ru-RU" sz="2000" b="1" dirty="0" smtClean="0"/>
              <a:t>, сокращаются и тянут хроматиды (дочерние хромосомы) к противоположным полюсам клетки. Содержание генетического материала в клетке у каждого полюса представлено диплоидным набором хромосом, но каждая хромосома содержит одну хроматиду (4n4c).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" y="187371"/>
            <a:ext cx="5381999" cy="2988388"/>
          </a:xfrm>
          <a:effectLst/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" y="3418027"/>
            <a:ext cx="5381999" cy="2942939"/>
          </a:xfrm>
        </p:spPr>
      </p:pic>
    </p:spTree>
    <p:extLst>
      <p:ext uri="{BB962C8B-B14F-4D97-AF65-F5344CB8AC3E}">
        <p14:creationId xmlns:p14="http://schemas.microsoft.com/office/powerpoint/2010/main" val="306534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73A3AD"/>
            </a:gs>
            <a:gs pos="0">
              <a:srgbClr val="73A3AD"/>
            </a:gs>
            <a:gs pos="24000">
              <a:schemeClr val="bg1">
                <a:lumMod val="95000"/>
              </a:schemeClr>
            </a:gs>
            <a:gs pos="54000">
              <a:schemeClr val="accent4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" y="1362635"/>
            <a:ext cx="5911948" cy="3693457"/>
          </a:xfrm>
          <a:effectLst>
            <a:reflection stA="82000" endPos="65000" dist="508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телофазе </a:t>
            </a:r>
            <a:r>
              <a:rPr lang="ru-RU" dirty="0" smtClean="0"/>
              <a:t>расположившиеся у полюсов хромосомы </a:t>
            </a:r>
            <a:r>
              <a:rPr lang="ru-RU" dirty="0" err="1" smtClean="0"/>
              <a:t>деспирализуются</a:t>
            </a:r>
            <a:r>
              <a:rPr lang="ru-RU" dirty="0" smtClean="0"/>
              <a:t> и становятся плохо видимыми. Вокруг хромосом у каждого полюса из мембранных структур цитоплазмы формируется ядерная оболочка, в ядрах образуются ядрышки. Разрушается веретено деления. Одновременно идет деление цитоплазмы. Дочерние клетки имеют диплоидный набор хромосом, каждая из которых состоит из одной хроматиды (2n2c).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20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AB375B"/>
            </a:gs>
            <a:gs pos="0">
              <a:schemeClr val="accent3">
                <a:lumMod val="40000"/>
                <a:lumOff val="60000"/>
              </a:schemeClr>
            </a:gs>
            <a:gs pos="24000">
              <a:schemeClr val="bg1">
                <a:lumMod val="95000"/>
              </a:schemeClr>
            </a:gs>
            <a:gs pos="54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07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митоза: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9" y="1382199"/>
            <a:ext cx="7432861" cy="5307451"/>
          </a:xfrm>
        </p:spPr>
      </p:pic>
    </p:spTree>
    <p:extLst>
      <p:ext uri="{BB962C8B-B14F-4D97-AF65-F5344CB8AC3E}">
        <p14:creationId xmlns:p14="http://schemas.microsoft.com/office/powerpoint/2010/main" val="390657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10000"/>
              </a:schemeClr>
            </a:gs>
            <a:gs pos="0">
              <a:schemeClr val="accent3">
                <a:lumMod val="40000"/>
                <a:lumOff val="60000"/>
              </a:schemeClr>
            </a:gs>
            <a:gs pos="24000">
              <a:schemeClr val="bg1">
                <a:lumMod val="95000"/>
              </a:schemeClr>
            </a:gs>
            <a:gs pos="54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митоза в клетках корешка лука: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0972"/>
            <a:ext cx="7817224" cy="5164981"/>
          </a:xfrm>
          <a:effectLst>
            <a:glow rad="393700">
              <a:schemeClr val="tx1">
                <a:lumMod val="95000"/>
                <a:lumOff val="5000"/>
                <a:alpha val="2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43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874F84"/>
            </a:gs>
            <a:gs pos="0">
              <a:srgbClr val="874F84"/>
            </a:gs>
            <a:gs pos="24000">
              <a:schemeClr val="bg1">
                <a:lumMod val="65000"/>
              </a:schemeClr>
            </a:gs>
            <a:gs pos="54000">
              <a:srgbClr val="E6D4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Биологическое значение митоза.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530788" cy="44862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Оно состоит в том, что митоз обеспечивает наследственную передачу признаков и свойств в ряду поколений клеток при развитии многоклеточного организма. Благодаря точному и равномерному распределению хромосом при митозе все клетки единого организма генетически одинаковы.</a:t>
            </a:r>
          </a:p>
          <a:p>
            <a:endParaRPr lang="ru-RU" dirty="0" smtClean="0"/>
          </a:p>
          <a:p>
            <a:r>
              <a:rPr lang="ru-RU" dirty="0" smtClean="0"/>
              <a:t>Митотическое деление клеток лежит в основе всех форм бесполого размножения как у одноклеточных, так и у многоклеточных организмов. Митоз обусловливает важнейшие явления жизнедеятельности: рост, развитие и восстановление тканей и органов и бесполое размножение организмов.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65" y="2672930"/>
            <a:ext cx="3803047" cy="3266328"/>
          </a:xfrm>
          <a:effectLst>
            <a:reflection stA="3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824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1D78DC-2DE1-41FD-B553-66ADC3D6BF61}"/>
</file>

<file path=customXml/itemProps2.xml><?xml version="1.0" encoding="utf-8"?>
<ds:datastoreItem xmlns:ds="http://schemas.openxmlformats.org/officeDocument/2006/customXml" ds:itemID="{1196BBE7-81D8-48B4-A0A8-2DEF4F8EAE19}"/>
</file>

<file path=customXml/itemProps3.xml><?xml version="1.0" encoding="utf-8"?>
<ds:datastoreItem xmlns:ds="http://schemas.openxmlformats.org/officeDocument/2006/customXml" ds:itemID="{869AC2CA-9D4F-4907-A423-7360A192C036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646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Митоз</vt:lpstr>
      <vt:lpstr>Митотический цикл — это совокупность процессов, происходящих в клетке от одного деления до следующего и заканчивающихся образованием двух клеток следующей генерации.</vt:lpstr>
      <vt:lpstr>Фазы клеточного цикла: </vt:lpstr>
      <vt:lpstr> . Стадии митоза Процесс митоза принято подразделять на четыре основные фазы: профазу, метафазу, анафазу и телофазу. Так как он непрерывен, смена фаз осуществляется плавно — одна незаметно переходит в другую.  </vt:lpstr>
      <vt:lpstr>В метафазе хромосомы достигают максимальной спирализации и располагаются упорядоченно на экваторе клетки, поэтому их подсчет и изучение проводят в этот период. Содержание генетического материала не изменяется (2n4c).  В анафазе каждая хромосома «расщепляется» на две хроматиды, которые с этого момента называются дочерними хромосомами. Нити веретена, прикрепленные к центромерам, сокращаются и тянут хроматиды (дочерние хромосомы) к противоположным полюсам клетки. Содержание генетического материала в клетке у каждого полюса представлено диплоидным набором хромосом, но каждая хромосома содержит одну хроматиду (4n4c). </vt:lpstr>
      <vt:lpstr>Презентация PowerPoint</vt:lpstr>
      <vt:lpstr>Схема митоза:</vt:lpstr>
      <vt:lpstr>Схема митоза в клетках корешка лука:</vt:lpstr>
      <vt:lpstr>Биологическое значение митоза.</vt:lpstr>
      <vt:lpstr>Нетипичные формы митоза: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Ламия</dc:creator>
  <cp:lastModifiedBy>Ламия</cp:lastModifiedBy>
  <cp:revision>12</cp:revision>
  <dcterms:created xsi:type="dcterms:W3CDTF">2017-03-15T14:13:14Z</dcterms:created>
  <dcterms:modified xsi:type="dcterms:W3CDTF">2017-03-15T17:54:15Z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