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69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8" y="2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bg1">
                <a:shade val="100000"/>
                <a:satMod val="150000"/>
              </a:schemeClr>
            </a:gs>
            <a:gs pos="85000">
              <a:schemeClr val="bg1">
                <a:shade val="90000"/>
                <a:satMod val="375000"/>
                <a:lumMod val="24000"/>
                <a:lumOff val="76000"/>
              </a:schemeClr>
            </a:gs>
            <a:gs pos="85000">
              <a:schemeClr val="bg2">
                <a:tint val="88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B30B75-146D-4CDC-94E2-508D50A2B963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DD6547-9F41-41A6-AB00-E13E496F24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132440" cy="1368152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МЕЙОЗ</a:t>
            </a:r>
            <a:endParaRPr lang="ru-RU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03083"/>
            <a:ext cx="8280920" cy="424847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Что такое мейоз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Редукционное деление(Мейоз 1)</a:t>
            </a:r>
            <a:r>
              <a:rPr lang="ru-RU" sz="3000" i="1" dirty="0" smtClean="0"/>
              <a:t>   </a:t>
            </a:r>
          </a:p>
          <a:p>
            <a:r>
              <a:rPr lang="ru-RU" sz="2400" i="1" dirty="0" smtClean="0"/>
              <a:t>           Профаза 1</a:t>
            </a:r>
          </a:p>
          <a:p>
            <a:r>
              <a:rPr lang="ru-RU" sz="2400" i="1" dirty="0"/>
              <a:t> </a:t>
            </a:r>
            <a:r>
              <a:rPr lang="ru-RU" sz="2400" i="1" dirty="0" smtClean="0"/>
              <a:t>                      </a:t>
            </a:r>
            <a:r>
              <a:rPr lang="ru-RU" sz="2400" i="1" dirty="0" err="1" smtClean="0"/>
              <a:t>Зиготена</a:t>
            </a:r>
            <a:endParaRPr lang="ru-RU" sz="2400" i="1" dirty="0" smtClean="0"/>
          </a:p>
          <a:p>
            <a:r>
              <a:rPr lang="ru-RU" sz="2400" i="1" dirty="0"/>
              <a:t> </a:t>
            </a:r>
            <a:r>
              <a:rPr lang="ru-RU" sz="2400" i="1" dirty="0" smtClean="0"/>
              <a:t>                      </a:t>
            </a:r>
            <a:r>
              <a:rPr lang="ru-RU" sz="2400" i="1" dirty="0" err="1" smtClean="0"/>
              <a:t>Пахитена</a:t>
            </a:r>
            <a:endParaRPr lang="ru-RU" sz="2400" i="1" dirty="0" smtClean="0"/>
          </a:p>
          <a:p>
            <a:r>
              <a:rPr lang="ru-RU" sz="2400" i="1" dirty="0"/>
              <a:t> </a:t>
            </a:r>
            <a:r>
              <a:rPr lang="ru-RU" sz="2400" i="1" dirty="0" smtClean="0"/>
              <a:t>                      </a:t>
            </a:r>
            <a:r>
              <a:rPr lang="ru-RU" sz="2400" i="1" dirty="0" err="1" smtClean="0"/>
              <a:t>Диплотена</a:t>
            </a:r>
            <a:endParaRPr lang="ru-RU" sz="2400" i="1" dirty="0" smtClean="0"/>
          </a:p>
          <a:p>
            <a:r>
              <a:rPr lang="ru-RU" sz="2400" i="1" dirty="0"/>
              <a:t> </a:t>
            </a:r>
            <a:r>
              <a:rPr lang="ru-RU" sz="2400" i="1" dirty="0" smtClean="0"/>
              <a:t>                      </a:t>
            </a:r>
            <a:r>
              <a:rPr lang="ru-RU" sz="2400" i="1" dirty="0" err="1" smtClean="0"/>
              <a:t>Диакинез</a:t>
            </a:r>
            <a:endParaRPr lang="ru-RU" sz="2400" i="1" dirty="0" smtClean="0"/>
          </a:p>
          <a:p>
            <a:r>
              <a:rPr lang="ru-RU" sz="2400" i="1" dirty="0" smtClean="0"/>
              <a:t>     Вывод</a:t>
            </a:r>
          </a:p>
          <a:p>
            <a:r>
              <a:rPr lang="ru-RU" sz="2400" i="1" dirty="0" smtClean="0"/>
              <a:t>          Метафаза 1</a:t>
            </a:r>
          </a:p>
          <a:p>
            <a:r>
              <a:rPr lang="ru-RU" sz="2400" i="1" dirty="0" smtClean="0"/>
              <a:t>          Анафаза    1</a:t>
            </a:r>
          </a:p>
          <a:p>
            <a:r>
              <a:rPr lang="ru-RU" sz="2400" i="1" dirty="0" smtClean="0"/>
              <a:t>          Телофаза   1</a:t>
            </a:r>
          </a:p>
          <a:p>
            <a:r>
              <a:rPr lang="ru-RU" sz="2400" i="1" dirty="0" smtClean="0"/>
              <a:t>Мейоз 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Отличия мейоза 1 от мейоза 2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Одна из основных задач мейоза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/>
              <a:t> </a:t>
            </a:r>
            <a:r>
              <a:rPr lang="ru-RU" sz="2400" i="1" dirty="0" smtClean="0"/>
              <a:t>Отличия мейоза от митоза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Биологическое значение мейоза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/>
              <a:t>Мейоз(видео)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3074" name="Picture 2" descr="C:\Documents and Settings\алена\Рабочий стол\для призентации\0007-007-Mejo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528392" cy="357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4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80928"/>
            <a:ext cx="7200800" cy="2376264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ru-RU" dirty="0"/>
              <a:t>Таким образом, несмотря на возникающие между гомологичными хромосомами силы отталкивания, в профазе I не происходит окончательного разрушения бивалентов.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Особенностью </a:t>
            </a:r>
            <a:r>
              <a:rPr lang="ru-RU" dirty="0"/>
              <a:t>мейоза в овогенезе является наличие специальной стадии — </a:t>
            </a:r>
            <a:r>
              <a:rPr lang="ru-RU" dirty="0" err="1"/>
              <a:t>диктиотены</a:t>
            </a:r>
            <a:r>
              <a:rPr lang="ru-RU" dirty="0"/>
              <a:t>, отсутствующей в сперматогенезе.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На </a:t>
            </a:r>
            <a:r>
              <a:rPr lang="ru-RU" dirty="0"/>
              <a:t>этой стадии, достигаемой у человека еще в эмбриогенезе, хромосомы, приняв особую морфологическую форму «ламповых щеток», прекращают какие-либо дальнейшие структурные изменения на многие годы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По достижении женским организмом репродуктивного возраста под влиянием </a:t>
            </a:r>
            <a:r>
              <a:rPr lang="ru-RU" dirty="0" err="1"/>
              <a:t>лютеинизирующего</a:t>
            </a:r>
            <a:r>
              <a:rPr lang="ru-RU" dirty="0"/>
              <a:t> гормона гипофиза, как правило, один </a:t>
            </a:r>
            <a:r>
              <a:rPr lang="ru-RU" dirty="0" err="1"/>
              <a:t>овоцит</a:t>
            </a:r>
            <a:r>
              <a:rPr lang="ru-RU" dirty="0"/>
              <a:t> ежемесячно возобновляет мейоз.</a:t>
            </a:r>
          </a:p>
        </p:txBody>
      </p:sp>
    </p:spTree>
    <p:extLst>
      <p:ext uri="{BB962C8B-B14F-4D97-AF65-F5344CB8AC3E}">
        <p14:creationId xmlns:p14="http://schemas.microsoft.com/office/powerpoint/2010/main" val="409711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266928" cy="914400"/>
          </a:xfrm>
        </p:spPr>
        <p:style>
          <a:lnRef idx="1">
            <a:schemeClr val="accent3"/>
          </a:lnRef>
          <a:fillRef idx="1003">
            <a:schemeClr val="dk1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Метафаза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83560"/>
            <a:ext cx="3369568" cy="315760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ru-RU" dirty="0" smtClean="0"/>
              <a:t>Завершается </a:t>
            </a:r>
            <a:r>
              <a:rPr lang="ru-RU" dirty="0"/>
              <a:t>формирование веретена </a:t>
            </a:r>
            <a:r>
              <a:rPr lang="ru-RU" dirty="0" smtClean="0"/>
              <a:t>деления.</a:t>
            </a:r>
          </a:p>
          <a:p>
            <a:pPr marL="68580" indent="0">
              <a:buNone/>
            </a:pPr>
            <a:r>
              <a:rPr lang="ru-RU" dirty="0" smtClean="0"/>
              <a:t>Нити </a:t>
            </a:r>
            <a:r>
              <a:rPr lang="ru-RU" dirty="0"/>
              <a:t>прикрепляются к </a:t>
            </a:r>
            <a:r>
              <a:rPr lang="ru-RU" dirty="0" err="1"/>
              <a:t>центромерам</a:t>
            </a:r>
            <a:r>
              <a:rPr lang="ru-RU" dirty="0"/>
              <a:t> хромосом, объединенных в биваленты, таким образом, что от каждой </a:t>
            </a:r>
            <a:r>
              <a:rPr lang="ru-RU" dirty="0" err="1"/>
              <a:t>центромеры</a:t>
            </a:r>
            <a:r>
              <a:rPr lang="ru-RU" dirty="0"/>
              <a:t> идет лишь одна нить к одному из полюсов веретена.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 </a:t>
            </a:r>
            <a:r>
              <a:rPr lang="ru-RU" dirty="0"/>
              <a:t>результате нити, связанные с </a:t>
            </a:r>
            <a:r>
              <a:rPr lang="ru-RU" dirty="0" err="1"/>
              <a:t>центромерами</a:t>
            </a:r>
            <a:r>
              <a:rPr lang="ru-RU" dirty="0"/>
              <a:t> гомологичных хромосом, направляясь к разным полюсам, устанавливают </a:t>
            </a:r>
            <a:r>
              <a:rPr lang="ru-RU" dirty="0" err="1"/>
              <a:t>бивалентны</a:t>
            </a:r>
            <a:r>
              <a:rPr lang="ru-RU" dirty="0"/>
              <a:t> в плоскости экватора веретена деления.</a:t>
            </a:r>
          </a:p>
        </p:txBody>
      </p:sp>
      <p:pic>
        <p:nvPicPr>
          <p:cNvPr id="10242" name="Picture 2" descr="C:\Documents and Settings\алена\Рабочий стол\для призентации\Копия (7) 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25028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9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4896544" cy="914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Анафаза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700808"/>
            <a:ext cx="3585592" cy="29415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/>
              <a:t> ослабляются связи между гомологичными хромосомами в бивалентах и они отходят друг от друга, направляясь к разным полюсам веретена деления.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к каждому полюсу отходит гаплоидный набор хромосом, состоящих из двух хроматид </a:t>
            </a:r>
          </a:p>
        </p:txBody>
      </p:sp>
      <p:pic>
        <p:nvPicPr>
          <p:cNvPr id="11266" name="Picture 2" descr="C:\Documents and Settings\алена\Рабочий стол\для призентации\Копия (6) 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2583532" cy="20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5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3744416" cy="648072"/>
          </a:xfrm>
        </p:spPr>
        <p:style>
          <a:lnRef idx="2">
            <a:schemeClr val="accent4"/>
          </a:lnRef>
          <a:fillRef idx="1001">
            <a:schemeClr val="dk2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Телофаза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3" y="1484784"/>
            <a:ext cx="4345349" cy="3816424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/>
              <a:t> у полюсов веретена собирается одинарный, гаплоидный набор хромосом, каждая из них содержит удвоенное количество ДНК.</a:t>
            </a:r>
          </a:p>
          <a:p>
            <a:pPr marL="68580" indent="0">
              <a:buNone/>
            </a:pPr>
            <a:r>
              <a:rPr lang="ru-RU" dirty="0"/>
              <a:t>Формула генетического материала образующихся дочерних клеток соответствует п2с.</a:t>
            </a:r>
          </a:p>
        </p:txBody>
      </p:sp>
      <p:pic>
        <p:nvPicPr>
          <p:cNvPr id="12290" name="Picture 2" descr="C:\Documents and Settings\алена\Рабочий стол\для призентации\Копия (12) 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0193"/>
            <a:ext cx="383628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4248472" cy="9144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dirty="0" smtClean="0"/>
              <a:t>Мейоз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4248472" cy="360040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/>
              <a:t>(</a:t>
            </a:r>
            <a:r>
              <a:rPr lang="ru-RU" dirty="0" err="1"/>
              <a:t>эквационное</a:t>
            </a:r>
            <a:r>
              <a:rPr lang="ru-RU" dirty="0"/>
              <a:t>) деление приводит к образованию клеток, в которых содержание генетического материала в хромосомах будет соответствовать их однонитчатой структуре 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Это деление протекает, как митоз, только клетки, вступающие в него, несут гаплоидный набор хромосом. В процессе такого деления материнские </a:t>
            </a:r>
            <a:r>
              <a:rPr lang="ru-RU" dirty="0" err="1"/>
              <a:t>двунитчатые</a:t>
            </a:r>
            <a:r>
              <a:rPr lang="ru-RU" dirty="0"/>
              <a:t> хромосомы, расщепляясь, образуют дочерние однонитчатые.</a:t>
            </a:r>
          </a:p>
        </p:txBody>
      </p:sp>
      <p:pic>
        <p:nvPicPr>
          <p:cNvPr id="13314" name="Picture 2" descr="C:\Documents and Settings\алена\Рабочий стол\для призентации\0028-028-Mejoz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4320480" cy="28109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9117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"/>
            <a:ext cx="6408712" cy="393301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6400" i="1" dirty="0">
                <a:solidFill>
                  <a:srgbClr val="FFFF00"/>
                </a:solidFill>
              </a:rPr>
              <a:t>Отличие мейоза 1 от мейоза 2</a:t>
            </a:r>
          </a:p>
          <a:p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/>
              <a:t>1. Первому делению предшествует </a:t>
            </a:r>
            <a:r>
              <a:rPr lang="ru-RU" sz="3200" i="1" dirty="0" smtClean="0"/>
              <a:t>интерфаза </a:t>
            </a:r>
            <a:r>
              <a:rPr lang="ru-RU" sz="3200" i="1" dirty="0"/>
              <a:t>с редупликацией </a:t>
            </a:r>
            <a:r>
              <a:rPr lang="ru-RU" sz="3200" i="1" dirty="0" smtClean="0"/>
              <a:t>хромосом</a:t>
            </a:r>
            <a:r>
              <a:rPr lang="ru-RU" sz="3200" i="1" dirty="0"/>
              <a:t>, при втором делении </a:t>
            </a:r>
            <a:r>
              <a:rPr lang="ru-RU" sz="3200" i="1" dirty="0" smtClean="0"/>
              <a:t>редупликации </a:t>
            </a:r>
            <a:r>
              <a:rPr lang="ru-RU" sz="3200" i="1" dirty="0"/>
              <a:t>генетического материала нет, то есть отсутствует синтетическая стадия.</a:t>
            </a:r>
          </a:p>
          <a:p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3600" i="1" dirty="0"/>
              <a:t>2. Профаза первого деления длительная.</a:t>
            </a:r>
          </a:p>
          <a:p>
            <a:endParaRPr lang="ru-RU" sz="36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3600" i="1" dirty="0"/>
              <a:t>3. В первом делении происходит конъюгация хромосом и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i="1" dirty="0"/>
              <a:t>кроссинговер.</a:t>
            </a:r>
          </a:p>
          <a:p>
            <a:endParaRPr lang="ru-RU" sz="36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3600" i="1" dirty="0"/>
              <a:t>4. В первом делении к полюсам расходятся гомологичные хромосомы (биваленты, состоящие из пары хроматид), а во втором – хроматиды.</a:t>
            </a:r>
          </a:p>
        </p:txBody>
      </p:sp>
      <p:pic>
        <p:nvPicPr>
          <p:cNvPr id="14338" name="Picture 2" descr="C:\Documents and Settings\алена\Рабочий стол\для призентации\0a22dbe21609b7b005280f00309dd3f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15265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1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772400" cy="4572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Одна из главных задач мейоза — создание клеток с гаплоидным набором однонитчатых хромосом —достигается благодаря однократной редупликации ДНК для двух последовательных делений мейоза, а также благодаря образованию в начале первого </a:t>
            </a:r>
            <a:r>
              <a:rPr lang="ru-RU" dirty="0" err="1"/>
              <a:t>мейотического</a:t>
            </a:r>
            <a:r>
              <a:rPr lang="ru-RU" dirty="0"/>
              <a:t> деления пар гомологичных хромосом и дальнейшего их расхождения в дочерние клетки.</a:t>
            </a:r>
          </a:p>
        </p:txBody>
      </p:sp>
    </p:spTree>
    <p:extLst>
      <p:ext uri="{BB962C8B-B14F-4D97-AF65-F5344CB8AC3E}">
        <p14:creationId xmlns:p14="http://schemas.microsoft.com/office/powerpoint/2010/main" val="24901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2480" cy="9144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dirty="0"/>
              <a:t>Отличия мейоза от митоза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5328592" cy="4669776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4800" dirty="0" smtClean="0"/>
              <a:t>1</a:t>
            </a:r>
            <a:r>
              <a:rPr lang="ru-RU" sz="4800" dirty="0"/>
              <a:t>. В митозе одно деление, а в мейозе – два (из-за этого получается 4 клетки).</a:t>
            </a:r>
          </a:p>
          <a:p>
            <a:endParaRPr lang="ru-RU" sz="4800" dirty="0"/>
          </a:p>
          <a:p>
            <a:pPr marL="68580" indent="0">
              <a:buNone/>
            </a:pPr>
            <a:r>
              <a:rPr lang="ru-RU" sz="4800" dirty="0"/>
              <a:t>2. В профазе первого деления мейоза происходит конъюгация (тесное сближение гомологичных хромосом) и кроссинговер (обмен участками гомологичных хромосом), это приводит к перекомбинации (рекомбинации) наследственной информации.</a:t>
            </a:r>
          </a:p>
          <a:p>
            <a:pPr marL="68580" indent="0">
              <a:buNone/>
            </a:pPr>
            <a:r>
              <a:rPr lang="ru-RU" sz="4800" dirty="0" smtClean="0"/>
              <a:t>3</a:t>
            </a:r>
            <a:r>
              <a:rPr lang="ru-RU" sz="4800" dirty="0"/>
              <a:t>. В анафазе первого деления мейоза происходит независимое расхождение гомологичных хромосом (к полюсам клетки расходятся </a:t>
            </a:r>
            <a:r>
              <a:rPr lang="ru-RU" sz="4800" dirty="0" err="1"/>
              <a:t>двуххроматидные</a:t>
            </a:r>
            <a:r>
              <a:rPr lang="ru-RU" sz="4800" dirty="0"/>
              <a:t> хромосомы). Это приводит к рекомбинации и редукции.</a:t>
            </a:r>
          </a:p>
          <a:p>
            <a:pPr marL="68580" indent="0">
              <a:buNone/>
            </a:pPr>
            <a:r>
              <a:rPr lang="ru-RU" sz="4800" dirty="0" smtClean="0"/>
              <a:t>4</a:t>
            </a:r>
            <a:r>
              <a:rPr lang="ru-RU" sz="4800" dirty="0"/>
              <a:t>. В интерфазе между двумя делениями мейоза удвоения хромосом не происходит, поскольку они и так двойные.</a:t>
            </a:r>
          </a:p>
          <a:p>
            <a:pPr marL="68580" indent="0">
              <a:buNone/>
            </a:pPr>
            <a:r>
              <a:rPr lang="ru-RU" sz="4800" dirty="0" smtClean="0"/>
              <a:t>5</a:t>
            </a:r>
            <a:r>
              <a:rPr lang="ru-RU" sz="4800" dirty="0"/>
              <a:t>. После митоза получается две клетки, а после мейоза – </a:t>
            </a:r>
            <a:r>
              <a:rPr lang="ru-RU" sz="4800" dirty="0" smtClean="0"/>
              <a:t>четыре.</a:t>
            </a:r>
          </a:p>
          <a:p>
            <a:pPr marL="68580" indent="0">
              <a:buNone/>
            </a:pPr>
            <a:r>
              <a:rPr lang="ru-RU" sz="4800" dirty="0" smtClean="0"/>
              <a:t>6</a:t>
            </a:r>
            <a:r>
              <a:rPr lang="ru-RU" sz="4800" dirty="0"/>
              <a:t>. После митоза получаются соматические клетки (клетки тела), а после мейоза – половые клетки (гаметы – сперматозоиды и яйцеклетки; у растений после мейоза получаются споры).</a:t>
            </a:r>
          </a:p>
          <a:p>
            <a:pPr marL="68580" indent="0">
              <a:buNone/>
            </a:pPr>
            <a:r>
              <a:rPr lang="ru-RU" sz="4800" dirty="0" smtClean="0"/>
              <a:t>7</a:t>
            </a:r>
            <a:r>
              <a:rPr lang="ru-RU" sz="4800" dirty="0"/>
              <a:t>. После митоза получаются одинаковые клетки (копии), а после мейоза – разные (происходит рекомбинация наследственной информации).</a:t>
            </a:r>
          </a:p>
          <a:p>
            <a:pPr marL="68580" indent="0">
              <a:buNone/>
            </a:pPr>
            <a:r>
              <a:rPr lang="ru-RU" sz="4800" dirty="0" smtClean="0"/>
              <a:t>8</a:t>
            </a:r>
            <a:r>
              <a:rPr lang="ru-RU" sz="4800" dirty="0"/>
              <a:t>. После митоза количество хромосом в дочерних клетках остается таким же, как было в материнской, а после мейоза уменьшается в 2 раза (происходит редукция числа хромосом; если бы её не было, то после каждого оплодотворения число хромосом возрастало бы в два раза; чередование редукции и оплодотворения  обеспечивает постоянство числа хромосом</a:t>
            </a:r>
            <a:r>
              <a:rPr lang="ru-RU" sz="3700" dirty="0"/>
              <a:t>).</a:t>
            </a:r>
          </a:p>
        </p:txBody>
      </p:sp>
      <p:pic>
        <p:nvPicPr>
          <p:cNvPr id="15362" name="Picture 2" descr="C:\Documents and Settings\алена\Рабочий стол\для призентации\1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887" y="3428999"/>
            <a:ext cx="3262334" cy="240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Биологическое значение мейоза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Мейоз является центральным событием гаметогенеза у животных и </a:t>
            </a:r>
            <a:r>
              <a:rPr lang="ru-RU" dirty="0" err="1"/>
              <a:t>спорогенеза</a:t>
            </a:r>
            <a:r>
              <a:rPr lang="ru-RU" dirty="0"/>
              <a:t> у растений. С его помощью поддерживается постоянство хромосомного набора – после слияния гамет не происходит его удвоения. Благодаря мейозу образуются генетически различные клетки, т.к. в процессе мейоза трижды происходит перекомбинация генетического материала</a:t>
            </a:r>
            <a:r>
              <a:rPr lang="ru-RU" dirty="0" smtClean="0"/>
              <a:t>: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за счет кроссинговера (профаза 1</a:t>
            </a:r>
            <a:r>
              <a:rPr lang="ru-RU" dirty="0" smtClean="0"/>
              <a:t>)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за счет случайного, независимого расхождения гомологичных хромосом (анафаза 1)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за счет случайного расхождения хроматид (анафаза 2).</a:t>
            </a:r>
          </a:p>
        </p:txBody>
      </p:sp>
    </p:spTree>
    <p:extLst>
      <p:ext uri="{BB962C8B-B14F-4D97-AF65-F5344CB8AC3E}">
        <p14:creationId xmlns:p14="http://schemas.microsoft.com/office/powerpoint/2010/main" val="38449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Мейоз это</a:t>
            </a:r>
            <a:r>
              <a:rPr lang="ru-RU" dirty="0" smtClean="0"/>
              <a:t>……..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5529808" cy="45720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/>
              <a:t>особый тип митотического деления ядра в половых клетках в процессе их созревания, во время которого нормальное (диплоидное или двойное) число хромосом, свойственное всем соматическим и незрелым половым клеткам, уменьшается до половинного (гаплоидного). </a:t>
            </a:r>
          </a:p>
        </p:txBody>
      </p:sp>
      <p:pic>
        <p:nvPicPr>
          <p:cNvPr id="2051" name="Picture 3" descr="C:\Documents and Settings\алена\Рабочий стол\для призентации\1303798403_ca5398b409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3231285" cy="242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0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Редукционное деление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Профаза 1 (2</a:t>
            </a:r>
            <a:r>
              <a:rPr lang="en-US" dirty="0"/>
              <a:t>n4c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/>
              <a:t>Метафаза 1 (2</a:t>
            </a:r>
            <a:r>
              <a:rPr lang="en-US" dirty="0"/>
              <a:t>n4c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/>
              <a:t>Анафаза 1 (2</a:t>
            </a:r>
            <a:r>
              <a:rPr lang="en-US" dirty="0"/>
              <a:t>n4c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/>
              <a:t>Телофаза </a:t>
            </a:r>
            <a:r>
              <a:rPr lang="ru-RU" dirty="0" smtClean="0"/>
              <a:t>1 </a:t>
            </a:r>
            <a:r>
              <a:rPr lang="ru-RU" dirty="0"/>
              <a:t>(</a:t>
            </a:r>
            <a:r>
              <a:rPr lang="ru-RU" dirty="0" smtClean="0"/>
              <a:t>1n2c)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8282">
            <a:off x="5265192" y="2133370"/>
            <a:ext cx="2848967" cy="38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7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лена\Рабочий стол\для призентации\0008-008-Pervoe-delenie-mejoz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614468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5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Профаза 1 (2</a:t>
            </a:r>
            <a:r>
              <a:rPr lang="en-US" dirty="0">
                <a:solidFill>
                  <a:schemeClr val="bg1"/>
                </a:solidFill>
              </a:rPr>
              <a:t>n4c)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416824" cy="3024336"/>
          </a:xfr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sz="1500" dirty="0"/>
              <a:t>Самая продолжительная и сложная фаза мейоза. Состоит из ряда последовательных </a:t>
            </a:r>
            <a:r>
              <a:rPr lang="ru-RU" sz="1500" dirty="0" smtClean="0"/>
              <a:t>стадий.</a:t>
            </a:r>
          </a:p>
          <a:p>
            <a:pPr marL="68580" indent="0" algn="ctr">
              <a:buNone/>
            </a:pPr>
            <a:r>
              <a:rPr lang="ru-RU" sz="4300" dirty="0" err="1" smtClean="0">
                <a:solidFill>
                  <a:srgbClr val="FFFF00"/>
                </a:solidFill>
              </a:rPr>
              <a:t>Лептотена</a:t>
            </a:r>
            <a:r>
              <a:rPr lang="ru-RU" dirty="0" smtClean="0"/>
              <a:t>- </a:t>
            </a:r>
            <a:r>
              <a:rPr lang="ru-RU" sz="1900" dirty="0"/>
              <a:t>стадия тонких нитей. Хромосомы слабо конденсированы. Они уже </a:t>
            </a:r>
            <a:r>
              <a:rPr lang="ru-RU" sz="1900" dirty="0" err="1"/>
              <a:t>двухроматидные</a:t>
            </a:r>
            <a:r>
              <a:rPr lang="ru-RU" sz="1900" dirty="0"/>
              <a:t> (каждая хромосома состоит из двух сестринских хроматид ), но хроматиды настолько сближены, что хромосомы имеют вид длинных одиночных тонких нитей. </a:t>
            </a:r>
            <a:r>
              <a:rPr lang="ru-RU" sz="3200" dirty="0" err="1">
                <a:solidFill>
                  <a:srgbClr val="00B0F0"/>
                </a:solidFill>
              </a:rPr>
              <a:t>Теломеры</a:t>
            </a:r>
            <a:r>
              <a:rPr lang="ru-RU" sz="1900" dirty="0"/>
              <a:t> хромосом еще прикреплены к ядерной мембране с помощью особых структур – прикрепительных дисков.</a:t>
            </a:r>
          </a:p>
          <a:p>
            <a:pPr marL="68580" indent="0" algn="ctr">
              <a:buNone/>
            </a:pPr>
            <a:endParaRPr lang="ru-RU" dirty="0"/>
          </a:p>
        </p:txBody>
      </p:sp>
      <p:pic>
        <p:nvPicPr>
          <p:cNvPr id="5122" name="Picture 2" descr="C:\Documents and Settings\алена\Рабочий стол\для призентации\f-deca-13-2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432646" cy="178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59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92896"/>
            <a:ext cx="7041976" cy="2376264"/>
          </a:xfr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ru-RU" sz="8000" b="1" dirty="0" err="1" smtClean="0">
                <a:solidFill>
                  <a:srgbClr val="FF0000"/>
                </a:solidFill>
              </a:rPr>
              <a:t>Зиготена</a:t>
            </a:r>
            <a:r>
              <a:rPr lang="ru-RU" sz="8000" dirty="0" smtClean="0"/>
              <a:t>-</a:t>
            </a:r>
            <a:r>
              <a:rPr lang="ru-RU" dirty="0" smtClean="0"/>
              <a:t> стадия </a:t>
            </a:r>
            <a:r>
              <a:rPr lang="ru-RU" dirty="0"/>
              <a:t>сливающихся нитей. Начинается распад ядерной оболочки на фрагменты, происходит расхождение центриолей к разным полюсам клетки, формирование нитей веретена деления, «исчезновение» ядрышек, продолжается конденсация </a:t>
            </a:r>
            <a:r>
              <a:rPr lang="ru-RU" dirty="0" err="1"/>
              <a:t>двухроматидных</a:t>
            </a:r>
            <a:r>
              <a:rPr lang="ru-RU" dirty="0"/>
              <a:t> хромосом. Происходит процесс, отсутствующий при митозе – конъюгация, процесс тесного сближения и гомологичных хромосом. Пару конъюгирующих гомологичных хромосом называют бивалентом (это пара хромосом), </a:t>
            </a:r>
            <a:r>
              <a:rPr lang="ru-RU" dirty="0" smtClean="0"/>
              <a:t>или </a:t>
            </a:r>
            <a:r>
              <a:rPr lang="ru-RU" dirty="0" err="1" smtClean="0"/>
              <a:t>тетрадой</a:t>
            </a:r>
            <a:r>
              <a:rPr lang="ru-RU" dirty="0" smtClean="0"/>
              <a:t> </a:t>
            </a:r>
            <a:r>
              <a:rPr lang="ru-RU" dirty="0"/>
              <a:t>(в биваленте четыре хроматиды).</a:t>
            </a:r>
          </a:p>
        </p:txBody>
      </p:sp>
      <p:pic>
        <p:nvPicPr>
          <p:cNvPr id="6146" name="Picture 2" descr="C:\Documents and Settings\алена\Рабочий стол\для призентации\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04128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6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132856"/>
            <a:ext cx="8280920" cy="2492990"/>
          </a:xfrm>
          <a:prstGeom prst="rect">
            <a:avLst/>
          </a:prstGeom>
        </p:spPr>
        <p:style>
          <a:lnRef idx="2">
            <a:schemeClr val="accent3"/>
          </a:lnRef>
          <a:fillRef idx="1003">
            <a:schemeClr val="dk2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 smtClean="0">
                <a:solidFill>
                  <a:srgbClr val="FFC000"/>
                </a:solidFill>
              </a:rPr>
              <a:t>Пахитена</a:t>
            </a:r>
            <a:r>
              <a:rPr lang="ru-RU" dirty="0"/>
              <a:t>-</a:t>
            </a:r>
            <a:r>
              <a:rPr lang="ru-RU" dirty="0" smtClean="0"/>
              <a:t> стадия толстых нитей. Процесс </a:t>
            </a:r>
            <a:r>
              <a:rPr lang="ru-RU" dirty="0" err="1" smtClean="0"/>
              <a:t>спирализации</a:t>
            </a:r>
            <a:r>
              <a:rPr lang="ru-RU" dirty="0" smtClean="0"/>
              <a:t> хромосом продолжается, причем в гомологичных хромосомах он происходит синхронно. Становится хорошо заметно, что хромосомы </a:t>
            </a:r>
            <a:r>
              <a:rPr lang="ru-RU" dirty="0" err="1" smtClean="0"/>
              <a:t>двухроматидные</a:t>
            </a:r>
            <a:r>
              <a:rPr lang="ru-RU" dirty="0" smtClean="0"/>
              <a:t>. Важнейшим событием </a:t>
            </a:r>
            <a:r>
              <a:rPr lang="ru-RU" dirty="0" err="1" smtClean="0"/>
              <a:t>пахитены</a:t>
            </a:r>
            <a:r>
              <a:rPr lang="ru-RU" dirty="0" smtClean="0"/>
              <a:t> является кроссинговер – обмен участками между несестринскими хроматидами гомологичных хромосом. Кроссинговер приводит к первой во время мейоза рекомбинации генов.</a:t>
            </a:r>
            <a:endParaRPr lang="ru-RU" dirty="0"/>
          </a:p>
        </p:txBody>
      </p:sp>
      <p:pic>
        <p:nvPicPr>
          <p:cNvPr id="7170" name="Picture 2" descr="C:\Documents and Settings\алена\Рабочий стол\для призентации\Копия (5) f-deca-13-231 (1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88032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618040" cy="18679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sz="5200" dirty="0" err="1" smtClean="0">
                <a:solidFill>
                  <a:srgbClr val="FFFF00"/>
                </a:solidFill>
              </a:rPr>
              <a:t>Диплотена</a:t>
            </a:r>
            <a:r>
              <a:rPr lang="ru-RU" dirty="0" smtClean="0"/>
              <a:t>- </a:t>
            </a:r>
            <a:r>
              <a:rPr lang="ru-RU" dirty="0"/>
              <a:t>Хромосомы в бивалентах перекручиваются и начинают отталкиваться друг от друга. Процесс отталкивания начинается в области </a:t>
            </a:r>
            <a:r>
              <a:rPr lang="ru-RU" dirty="0" err="1"/>
              <a:t>центромеры</a:t>
            </a:r>
            <a:r>
              <a:rPr lang="ru-RU" dirty="0"/>
              <a:t> и распространяется по всей длине бивалентов. Однако они все еще остаются связанными друг с другом в некоторых точках. Их называют хиазмы. Эти точки появляются в местах кроссинговера. </a:t>
            </a:r>
          </a:p>
        </p:txBody>
      </p:sp>
      <p:pic>
        <p:nvPicPr>
          <p:cNvPr id="8194" name="Picture 2" descr="C:\Documents and Settings\алена\Рабочий стол\для призентации\Копия (4) 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65" y="4437112"/>
            <a:ext cx="2555776" cy="198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272808" cy="193185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sz="5400" dirty="0" err="1" smtClean="0">
                <a:solidFill>
                  <a:srgbClr val="00B0F0"/>
                </a:solidFill>
              </a:rPr>
              <a:t>Диакинез</a:t>
            </a:r>
            <a:r>
              <a:rPr lang="ru-RU" dirty="0" smtClean="0"/>
              <a:t>-Хромосомы </a:t>
            </a:r>
            <a:r>
              <a:rPr lang="ru-RU" dirty="0"/>
              <a:t>максимально укорачиваются и утолщаются за счет </a:t>
            </a:r>
            <a:r>
              <a:rPr lang="ru-RU" dirty="0" err="1"/>
              <a:t>спирализации</a:t>
            </a:r>
            <a:r>
              <a:rPr lang="ru-RU" dirty="0"/>
              <a:t> хроматид, ядерная оболочка почти полностью разрушена. Происходит сползание хиазм к концам хроматид. 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9218" name="Picture 2" descr="C:\Documents and Settings\алена\Рабочий стол\для призентации\Копия (3) f-deca-13-23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5922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C62EDF-94FF-4E5E-A88E-654A8F0BD173}"/>
</file>

<file path=customXml/itemProps2.xml><?xml version="1.0" encoding="utf-8"?>
<ds:datastoreItem xmlns:ds="http://schemas.openxmlformats.org/officeDocument/2006/customXml" ds:itemID="{DF4677CE-5F84-4A98-A893-2BEF15BA0594}"/>
</file>

<file path=customXml/itemProps3.xml><?xml version="1.0" encoding="utf-8"?>
<ds:datastoreItem xmlns:ds="http://schemas.openxmlformats.org/officeDocument/2006/customXml" ds:itemID="{53555D2E-1E51-4679-B382-C96E28187277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303</TotalTime>
  <Words>1076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                      МЕЙОЗ</vt:lpstr>
      <vt:lpstr>Мейоз это……..</vt:lpstr>
      <vt:lpstr>Редукционное деление</vt:lpstr>
      <vt:lpstr>Презентация PowerPoint</vt:lpstr>
      <vt:lpstr>Профаза 1 (2n4c)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Метафаза 1</vt:lpstr>
      <vt:lpstr>Анафаза 1</vt:lpstr>
      <vt:lpstr>Телофаза 1</vt:lpstr>
      <vt:lpstr>Мейоз 2</vt:lpstr>
      <vt:lpstr>Презентация PowerPoint</vt:lpstr>
      <vt:lpstr>Презентация PowerPoint</vt:lpstr>
      <vt:lpstr>Отличия мейоза от митоза </vt:lpstr>
      <vt:lpstr>Биологическое значение мейоза 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МЕЙОЗ</dc:title>
  <dc:creator>алена</dc:creator>
  <cp:lastModifiedBy>kafedra</cp:lastModifiedBy>
  <cp:revision>25</cp:revision>
  <dcterms:created xsi:type="dcterms:W3CDTF">2015-03-12T16:13:39Z</dcterms:created>
  <dcterms:modified xsi:type="dcterms:W3CDTF">2017-04-19T07:12:58Z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