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6" autoAdjust="0"/>
    <p:restoredTop sz="94660"/>
  </p:normalViewPr>
  <p:slideViewPr>
    <p:cSldViewPr>
      <p:cViewPr varScale="1">
        <p:scale>
          <a:sx n="50" d="100"/>
          <a:sy n="50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0%D0%B2%D1%82%D0%BE%D0%BB%D0%B8%D0%B7" TargetMode="External"/><Relationship Id="rId3" Type="http://schemas.openxmlformats.org/officeDocument/2006/relationships/hyperlink" Target="https://ru.wikipedia.org/wiki/%D0%AD%D1%83%D0%BA%D0%B0%D1%80%D0%B8%D0%BE%D1%82%D1%8B" TargetMode="External"/><Relationship Id="rId7" Type="http://schemas.openxmlformats.org/officeDocument/2006/relationships/hyperlink" Target="https://ru.wikipedia.org/wiki/%D0%90%D1%83%D1%82%D0%BE%D1%84%D0%B0%D0%B3%D0%B8%D1%8F" TargetMode="External"/><Relationship Id="rId2" Type="http://schemas.openxmlformats.org/officeDocument/2006/relationships/hyperlink" Target="https://ru.wikipedia.org/wiki/%D0%9E%D1%80%D0%B3%D0%B0%D0%BD%D0%BE%D0%B8%D0%B4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ru.wikipedia.org/wiki/%D0%AD%D0%BA%D1%81%D0%BA%D1%80%D0%B5%D1%86%D0%B8%D1%8F" TargetMode="External"/><Relationship Id="rId5" Type="http://schemas.openxmlformats.org/officeDocument/2006/relationships/hyperlink" Target="https://ru.wikipedia.org/wiki/%D0%A1%D0%B5%D0%BA%D1%80%D0%B5%D1%86%D0%B8%D1%8F_(%D1%84%D0%B8%D0%B7%D0%B8%D0%BE%D0%BB%D0%BE%D0%B3%D0%B8%D1%8F)" TargetMode="External"/><Relationship Id="rId4" Type="http://schemas.openxmlformats.org/officeDocument/2006/relationships/hyperlink" Target="https://ru.wikipedia.org/wiki/%D0%9A%D0%BB%D0%B5%D1%82%D0%BA%D0%B0" TargetMode="Externa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u.knowledgr.com/00474105/%d0%a1%d0%b8%d0%bd%d0%b0%d0%bf%d1%82%d0%b8%d1%87%d0%b5%d1%81%d0%ba%d0%b8%d0%b9%d0%9f%d1%83%d0%b7%d1%8b%d1%80%d0%b5%d0%b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Вакуоли и Секреторные пузырьки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        Вакуоль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1400" b="1" dirty="0" err="1" smtClean="0"/>
              <a:t>Вакуо́ль</a:t>
            </a:r>
            <a:r>
              <a:rPr lang="ru-RU" sz="1400" b="1" dirty="0" smtClean="0"/>
              <a:t> — </a:t>
            </a:r>
            <a:r>
              <a:rPr lang="ru-RU" sz="1400" b="1" dirty="0" err="1" smtClean="0"/>
              <a:t>одномембранный</a:t>
            </a:r>
            <a:r>
              <a:rPr lang="ru-RU" sz="1400" b="1" dirty="0" smtClean="0"/>
              <a:t> </a:t>
            </a:r>
            <a:r>
              <a:rPr lang="ru-RU" sz="1400" b="1" dirty="0" smtClean="0">
                <a:hlinkClick r:id="rId2" tooltip="Органоид"/>
              </a:rPr>
              <a:t>органоид</a:t>
            </a:r>
            <a:r>
              <a:rPr lang="ru-RU" sz="1400" b="1" dirty="0" smtClean="0"/>
              <a:t>, содержащийся в некоторых </a:t>
            </a:r>
            <a:r>
              <a:rPr lang="ru-RU" sz="1400" b="1" dirty="0" err="1" smtClean="0">
                <a:hlinkClick r:id="rId3" tooltip="Эукариоты"/>
              </a:rPr>
              <a:t>эукариотических</a:t>
            </a:r>
            <a:r>
              <a:rPr lang="ru-RU" sz="1400" b="1" dirty="0" smtClean="0"/>
              <a:t> </a:t>
            </a:r>
            <a:r>
              <a:rPr lang="ru-RU" sz="1400" b="1" dirty="0" smtClean="0">
                <a:hlinkClick r:id="rId4" tooltip="Клетка"/>
              </a:rPr>
              <a:t>клетках</a:t>
            </a:r>
            <a:r>
              <a:rPr lang="ru-RU" sz="1400" b="1" dirty="0" smtClean="0"/>
              <a:t> и выполняющий различные функции (</a:t>
            </a:r>
            <a:r>
              <a:rPr lang="ru-RU" sz="1400" b="1" dirty="0" smtClean="0">
                <a:hlinkClick r:id="rId5" tooltip="Секреция (физиология)"/>
              </a:rPr>
              <a:t>секреция</a:t>
            </a:r>
            <a:r>
              <a:rPr lang="ru-RU" sz="1400" b="1" dirty="0" smtClean="0"/>
              <a:t>, </a:t>
            </a:r>
            <a:r>
              <a:rPr lang="ru-RU" sz="1400" b="1" dirty="0" smtClean="0">
                <a:hlinkClick r:id="rId6" tooltip="Экскреция"/>
              </a:rPr>
              <a:t>экскреция</a:t>
            </a:r>
            <a:r>
              <a:rPr lang="ru-RU" sz="1400" b="1" dirty="0" smtClean="0"/>
              <a:t> и хранение запасных веществ, </a:t>
            </a:r>
            <a:r>
              <a:rPr lang="ru-RU" sz="1400" b="1" dirty="0" err="1" smtClean="0">
                <a:hlinkClick r:id="rId7" tooltip="Аутофагия"/>
              </a:rPr>
              <a:t>аутофагия</a:t>
            </a:r>
            <a:r>
              <a:rPr lang="ru-RU" sz="1400" b="1" dirty="0" smtClean="0"/>
              <a:t>, </a:t>
            </a:r>
            <a:r>
              <a:rPr lang="ru-RU" sz="1400" b="1" dirty="0" smtClean="0">
                <a:hlinkClick r:id="rId8" tooltip="Автолиз"/>
              </a:rPr>
              <a:t>автолиз</a:t>
            </a:r>
            <a:r>
              <a:rPr lang="ru-RU" sz="1400" b="1" dirty="0" smtClean="0"/>
              <a:t> и др.)</a:t>
            </a:r>
            <a:endParaRPr lang="ru-RU" sz="1400" b="1" dirty="0"/>
          </a:p>
        </p:txBody>
      </p:sp>
      <p:pic>
        <p:nvPicPr>
          <p:cNvPr id="1026" name="Picture 2" descr="http://dnkworld.ru/wp-content/uploads/2013/02/3765521_avatar_normal1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9"/>
          <a:srcRect l="6712" r="671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 Вакуоли развиваются из мембранных пузырьков — </a:t>
            </a:r>
            <a:r>
              <a:rPr lang="ru-RU" i="1" dirty="0" err="1" smtClean="0">
                <a:solidFill>
                  <a:schemeClr val="bg1"/>
                </a:solidFill>
              </a:rPr>
              <a:t>провакуолей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Провакуоли</a:t>
            </a:r>
            <a:r>
              <a:rPr lang="ru-RU" dirty="0" smtClean="0">
                <a:solidFill>
                  <a:schemeClr val="bg1"/>
                </a:solidFill>
              </a:rPr>
              <a:t> являются производными эндоплазматического </a:t>
            </a:r>
            <a:r>
              <a:rPr lang="ru-RU" dirty="0" err="1" smtClean="0">
                <a:solidFill>
                  <a:schemeClr val="bg1"/>
                </a:solidFill>
              </a:rPr>
              <a:t>ретикулума</a:t>
            </a:r>
            <a:r>
              <a:rPr lang="ru-RU" dirty="0" smtClean="0">
                <a:solidFill>
                  <a:schemeClr val="bg1"/>
                </a:solidFill>
              </a:rPr>
              <a:t> и комплекса </a:t>
            </a:r>
            <a:r>
              <a:rPr lang="ru-RU" dirty="0" err="1" smtClean="0">
                <a:solidFill>
                  <a:schemeClr val="bg1"/>
                </a:solidFill>
              </a:rPr>
              <a:t>Гольджи</a:t>
            </a:r>
            <a:r>
              <a:rPr lang="ru-RU" dirty="0" smtClean="0">
                <a:solidFill>
                  <a:schemeClr val="bg1"/>
                </a:solidFill>
              </a:rPr>
              <a:t>, они сливаются и образуют вакуоли. Вакуоли и их содержимое рассматриваются как обособленный от цитоплазмы  </a:t>
            </a:r>
            <a:r>
              <a:rPr lang="ru-RU" dirty="0" err="1" smtClean="0">
                <a:solidFill>
                  <a:schemeClr val="bg1"/>
                </a:solidFill>
              </a:rPr>
              <a:t>компартмент</a:t>
            </a:r>
            <a:r>
              <a:rPr lang="ru-RU" dirty="0" smtClean="0">
                <a:solidFill>
                  <a:schemeClr val="bg1"/>
                </a:solidFill>
              </a:rPr>
              <a:t> . Различают пищеварительные и сократительные (пульсирующие) вакуоли, регулирующие осмотическое давление и служащие для выведения из организма продуктов распада. Вакуоли особенно хорошо заметны в клетках растений : во многих зрелых клетках растений они составляют более половины объёма клетки, при этом они могут сливаться в одну гигантскую вакуоль. Одна из важных функций растительных вакуолей — накопление ионов и поддержание  тургора (</a:t>
            </a:r>
            <a:r>
              <a:rPr lang="ru-RU" dirty="0" err="1" smtClean="0">
                <a:solidFill>
                  <a:schemeClr val="bg1"/>
                </a:solidFill>
              </a:rPr>
              <a:t>тургорного</a:t>
            </a:r>
            <a:r>
              <a:rPr lang="ru-RU" dirty="0" smtClean="0">
                <a:solidFill>
                  <a:schemeClr val="bg1"/>
                </a:solidFill>
              </a:rPr>
              <a:t>  давления). Вакуоль — это место запаса воды.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Мембрана, в которую заключена вакуоль, называется </a:t>
            </a:r>
            <a:r>
              <a:rPr lang="ru-RU" i="1" dirty="0" err="1" smtClean="0">
                <a:solidFill>
                  <a:schemeClr val="bg1"/>
                </a:solidFill>
              </a:rPr>
              <a:t>тонопласт</a:t>
            </a:r>
            <a:r>
              <a:rPr lang="ru-RU" dirty="0" smtClean="0">
                <a:solidFill>
                  <a:schemeClr val="bg1"/>
                </a:solidFill>
              </a:rPr>
              <a:t>, а содержимое вакуоли — </a:t>
            </a:r>
            <a:r>
              <a:rPr lang="ru-RU" i="1" dirty="0" smtClean="0">
                <a:solidFill>
                  <a:schemeClr val="bg1"/>
                </a:solidFill>
              </a:rPr>
              <a:t>клеточный сок</a:t>
            </a:r>
            <a:r>
              <a:rPr lang="ru-RU" dirty="0" smtClean="0">
                <a:solidFill>
                  <a:schemeClr val="bg1"/>
                </a:solidFill>
              </a:rPr>
              <a:t>. Клеточный сок состоит из воды и растворенных в ней веществ, а также из моносахаридов , дисахаридов , танинов ,углеводов , неорганических веществ (нитраты, фосфаты, хлориды и др.) и органических кислот.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Секреторные пузырьки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Секреторные пузырьки содержат материалы, которые должны быть выделены от клетки. У клеток есть много причин выделить материалы.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Одна причина состоит в том, чтобы избавиться от отходов.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Другая причина связана с функцией клетки. В пределах большего организма некоторые клетки специализированы, чтобы произвести определенные химикаты. Эти химикаты сохранены в секреторных пузырьках и выпущены при необходимости.</a:t>
            </a:r>
          </a:p>
          <a:p>
            <a:endParaRPr lang="ru-RU" dirty="0"/>
          </a:p>
        </p:txBody>
      </p:sp>
      <p:pic>
        <p:nvPicPr>
          <p:cNvPr id="11" name="Рисунок 10" descr="i_059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5125" r="2512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Типы секреторных пузырьков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hlinkClick r:id="rId2"/>
              </a:rPr>
              <a:t>Синаптические</a:t>
            </a:r>
            <a:r>
              <a:rPr lang="ru-RU" dirty="0" smtClean="0"/>
              <a:t> пузырьки расположены в </a:t>
            </a:r>
            <a:r>
              <a:rPr lang="ru-RU" dirty="0" err="1" smtClean="0"/>
              <a:t>предсинаптических</a:t>
            </a:r>
            <a:r>
              <a:rPr lang="ru-RU" dirty="0" smtClean="0"/>
              <a:t> терминалах в нейронах и хранят </a:t>
            </a:r>
            <a:r>
              <a:rPr lang="ru-RU" dirty="0" err="1" smtClean="0"/>
              <a:t>нейромедиаторы</a:t>
            </a:r>
            <a:r>
              <a:rPr lang="ru-RU" dirty="0" smtClean="0"/>
              <a:t>. Когда сигнал снижается аксон, </a:t>
            </a:r>
            <a:r>
              <a:rPr lang="ru-RU" dirty="0" err="1" smtClean="0"/>
              <a:t>синаптический</a:t>
            </a:r>
            <a:r>
              <a:rPr lang="ru-RU" dirty="0" smtClean="0"/>
              <a:t> плавкий предохранитель пузырьков с клеточной мембраной, выпускающей </a:t>
            </a:r>
            <a:r>
              <a:rPr lang="ru-RU" dirty="0" err="1" smtClean="0"/>
              <a:t>нейромедиатор</a:t>
            </a:r>
            <a:r>
              <a:rPr lang="ru-RU" dirty="0" smtClean="0"/>
              <a:t> так, чтобы это могло быть обнаружено молекулами рецептора на следующей нервной клетке.</a:t>
            </a:r>
          </a:p>
          <a:p>
            <a:r>
              <a:rPr lang="ru-RU" dirty="0" smtClean="0"/>
              <a:t>У животных эндокринные ткани выпускают гормоны в кровоток. Эти гормоны сохранены в пределах секреторных пузырьков. Хороший пример - эндокринная ткань, найденная в островках </a:t>
            </a:r>
            <a:r>
              <a:rPr lang="ru-RU" dirty="0" err="1" smtClean="0"/>
              <a:t>Langerhans</a:t>
            </a:r>
            <a:r>
              <a:rPr lang="ru-RU" dirty="0" smtClean="0"/>
              <a:t> в поджелудочной железе. Эта ткань содержит много типов клетки, которые определены, которыми гормонами они производят.</a:t>
            </a:r>
          </a:p>
          <a:p>
            <a:r>
              <a:rPr lang="ru-RU" dirty="0" smtClean="0"/>
              <a:t>Секреторные пузырьки держат ферменты, которые используются, чтобы сделать клеточные стенки заводов, протестов, грибов, бактерий, и ячеек </a:t>
            </a:r>
            <a:r>
              <a:rPr lang="ru-RU" dirty="0" err="1" smtClean="0"/>
              <a:t>Archaea</a:t>
            </a:r>
            <a:r>
              <a:rPr lang="ru-RU" dirty="0" smtClean="0"/>
              <a:t>, а также внеклеточной матрицы клеток животных.</a:t>
            </a:r>
          </a:p>
          <a:p>
            <a:r>
              <a:rPr lang="ru-RU" dirty="0" smtClean="0"/>
              <a:t>Бактерии, </a:t>
            </a:r>
            <a:r>
              <a:rPr lang="ru-RU" dirty="0" err="1" smtClean="0"/>
              <a:t>Archaea</a:t>
            </a:r>
            <a:r>
              <a:rPr lang="ru-RU" dirty="0" smtClean="0"/>
              <a:t>, грибы и паразиты выпускают мембранные пузырьки (</a:t>
            </a:r>
            <a:r>
              <a:rPr lang="ru-RU" dirty="0" err="1" smtClean="0"/>
              <a:t>MVs</a:t>
            </a:r>
            <a:r>
              <a:rPr lang="ru-RU" dirty="0" smtClean="0"/>
              <a:t>), содержащий различный, но специализировали токсичные составы и биохимические молекулы сигнала, которые транспортируются, чтобы предназначаться для клеток, чтобы начать процессы в пользу микроба, которые включают вторжение в клетки - хозяев и убийство конкурирующих микробов в той же самой нише.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F05154-4B50-4DE8-9185-56C3793B1FB8}"/>
</file>

<file path=customXml/itemProps2.xml><?xml version="1.0" encoding="utf-8"?>
<ds:datastoreItem xmlns:ds="http://schemas.openxmlformats.org/officeDocument/2006/customXml" ds:itemID="{3700BAFA-1F03-41FC-ADC6-3FDC90EDCF88}"/>
</file>

<file path=customXml/itemProps3.xml><?xml version="1.0" encoding="utf-8"?>
<ds:datastoreItem xmlns:ds="http://schemas.openxmlformats.org/officeDocument/2006/customXml" ds:itemID="{601A3E70-9151-4385-A7E3-C1C2EF9A3D22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99</TotalTime>
  <Words>16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Вакуоли и Секреторные пузырьки</vt:lpstr>
      <vt:lpstr>        Вакуоль </vt:lpstr>
      <vt:lpstr>Презентация PowerPoint</vt:lpstr>
      <vt:lpstr>Секреторные пузырьки </vt:lpstr>
      <vt:lpstr>     Типы секреторных пузырьков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Вакуоли и Секреторные пузырьки</dc:title>
  <dc:creator>Пользователь</dc:creator>
  <cp:lastModifiedBy>kafedra</cp:lastModifiedBy>
  <cp:revision>13</cp:revision>
  <dcterms:created xsi:type="dcterms:W3CDTF">2016-03-22T17:44:48Z</dcterms:created>
  <dcterms:modified xsi:type="dcterms:W3CDTF">2017-04-18T11:57:10Z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