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2" r:id="rId6"/>
    <p:sldId id="260" r:id="rId7"/>
    <p:sldId id="261"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8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B108AE1E-B5AA-4C82-8668-32FB125A92CC}" type="datetimeFigureOut">
              <a:rPr lang="ru-RU" smtClean="0"/>
              <a:pPr/>
              <a:t>08.03.2015</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A0F9D3E-32E5-44CF-9BAA-7DAFCBA3B36F}"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108AE1E-B5AA-4C82-8668-32FB125A92CC}" type="datetimeFigureOut">
              <a:rPr lang="ru-RU" smtClean="0"/>
              <a:pPr/>
              <a:t>08.03.2015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A0F9D3E-32E5-44CF-9BAA-7DAFCBA3B36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108AE1E-B5AA-4C82-8668-32FB125A92CC}" type="datetimeFigureOut">
              <a:rPr lang="ru-RU" smtClean="0"/>
              <a:pPr/>
              <a:t>08.03.2015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A0F9D3E-32E5-44CF-9BAA-7DAFCBA3B36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108AE1E-B5AA-4C82-8668-32FB125A92CC}" type="datetimeFigureOut">
              <a:rPr lang="ru-RU" smtClean="0"/>
              <a:pPr/>
              <a:t>08.03.2015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A0F9D3E-32E5-44CF-9BAA-7DAFCBA3B36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B108AE1E-B5AA-4C82-8668-32FB125A92CC}" type="datetimeFigureOut">
              <a:rPr lang="ru-RU" smtClean="0"/>
              <a:pPr/>
              <a:t>08.03.2015</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A0F9D3E-32E5-44CF-9BAA-7DAFCBA3B36F}"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108AE1E-B5AA-4C82-8668-32FB125A92CC}" type="datetimeFigureOut">
              <a:rPr lang="ru-RU" smtClean="0"/>
              <a:pPr/>
              <a:t>08.03.2015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BA0F9D3E-32E5-44CF-9BAA-7DAFCBA3B36F}"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108AE1E-B5AA-4C82-8668-32FB125A92CC}" type="datetimeFigureOut">
              <a:rPr lang="ru-RU" smtClean="0"/>
              <a:pPr/>
              <a:t>08.03.2015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BA0F9D3E-32E5-44CF-9BAA-7DAFCBA3B36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108AE1E-B5AA-4C82-8668-32FB125A92CC}" type="datetimeFigureOut">
              <a:rPr lang="ru-RU" smtClean="0"/>
              <a:pPr/>
              <a:t>08.03.2015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A0F9D3E-32E5-44CF-9BAA-7DAFCBA3B36F}"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108AE1E-B5AA-4C82-8668-32FB125A92CC}" type="datetimeFigureOut">
              <a:rPr lang="ru-RU" smtClean="0"/>
              <a:pPr/>
              <a:t>08.03.2015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A0F9D3E-32E5-44CF-9BAA-7DAFCBA3B36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B108AE1E-B5AA-4C82-8668-32FB125A92CC}" type="datetimeFigureOut">
              <a:rPr lang="ru-RU" smtClean="0"/>
              <a:pPr/>
              <a:t>08.03.2015</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A0F9D3E-32E5-44CF-9BAA-7DAFCBA3B36F}"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B108AE1E-B5AA-4C82-8668-32FB125A92CC}" type="datetimeFigureOut">
              <a:rPr lang="ru-RU" smtClean="0"/>
              <a:pPr/>
              <a:t>08.03.2015</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A0F9D3E-32E5-44CF-9BAA-7DAFCBA3B36F}"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B108AE1E-B5AA-4C82-8668-32FB125A92CC}" type="datetimeFigureOut">
              <a:rPr lang="ru-RU" smtClean="0"/>
              <a:pPr/>
              <a:t>08.03.2015</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A0F9D3E-32E5-44CF-9BAA-7DAFCBA3B36F}"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6000" dirty="0" smtClean="0"/>
              <a:t>АППАРАТ ГОЛЬДЖИ</a:t>
            </a:r>
            <a:endParaRPr lang="ru-RU" sz="6000" dirty="0"/>
          </a:p>
        </p:txBody>
      </p:sp>
      <p:sp>
        <p:nvSpPr>
          <p:cNvPr id="3" name="Подзаголовок 2"/>
          <p:cNvSpPr>
            <a:spLocks noGrp="1"/>
          </p:cNvSpPr>
          <p:nvPr>
            <p:ph type="subTitle" idx="1"/>
          </p:nvPr>
        </p:nvSpPr>
        <p:spPr/>
        <p:txBody>
          <a:bodyPr>
            <a:normAutofit/>
          </a:bodyPr>
          <a:lstStyle/>
          <a:p>
            <a:r>
              <a:rPr lang="ru-RU" sz="4400" dirty="0" smtClean="0"/>
              <a:t>Строение и функции</a:t>
            </a:r>
            <a:endParaRPr lang="ru-RU" sz="4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43372" y="285728"/>
            <a:ext cx="4543428" cy="5072098"/>
          </a:xfrm>
        </p:spPr>
        <p:txBody>
          <a:bodyPr>
            <a:noAutofit/>
          </a:bodyPr>
          <a:lstStyle/>
          <a:p>
            <a:pPr algn="l"/>
            <a:r>
              <a:rPr lang="ru-RU" sz="2800" dirty="0" smtClean="0"/>
              <a:t>Структуру, известную как комплекс </a:t>
            </a:r>
            <a:r>
              <a:rPr lang="ru-RU" sz="2800" dirty="0" err="1" smtClean="0"/>
              <a:t>Гольджи</a:t>
            </a:r>
            <a:r>
              <a:rPr lang="ru-RU" sz="2800" dirty="0" smtClean="0"/>
              <a:t>, впервые обнаружил в клетках животных в   1898 г. </a:t>
            </a:r>
            <a:r>
              <a:rPr lang="ru-RU" sz="2800" dirty="0" err="1" smtClean="0"/>
              <a:t>Камилло</a:t>
            </a:r>
            <a:r>
              <a:rPr lang="ru-RU" sz="2800" dirty="0" smtClean="0"/>
              <a:t> </a:t>
            </a:r>
            <a:r>
              <a:rPr lang="ru-RU" sz="2800" dirty="0" err="1" smtClean="0"/>
              <a:t>Гольджи</a:t>
            </a:r>
            <a:r>
              <a:rPr lang="ru-RU" sz="2800" dirty="0" smtClean="0"/>
              <a:t>, итальянский врач и </a:t>
            </a:r>
            <a:r>
              <a:rPr lang="ru-RU" sz="2800" dirty="0" err="1" smtClean="0"/>
              <a:t>цитолог</a:t>
            </a:r>
            <a:r>
              <a:rPr lang="ru-RU" sz="2800" dirty="0" smtClean="0"/>
              <a:t>. Детальное исследование данной структуры сделано позже с помощью электронного микроскопа.</a:t>
            </a:r>
            <a:endParaRPr lang="ru-RU" sz="2800" dirty="0"/>
          </a:p>
        </p:txBody>
      </p:sp>
      <p:pic>
        <p:nvPicPr>
          <p:cNvPr id="4" name="Содержимое 3" descr="golg1.gif"/>
          <p:cNvPicPr>
            <a:picLocks noGrp="1" noChangeAspect="1"/>
          </p:cNvPicPr>
          <p:nvPr>
            <p:ph idx="1"/>
          </p:nvPr>
        </p:nvPicPr>
        <p:blipFill>
          <a:blip r:embed="rId2"/>
          <a:stretch>
            <a:fillRect/>
          </a:stretch>
        </p:blipFill>
        <p:spPr>
          <a:xfrm>
            <a:off x="428596" y="642918"/>
            <a:ext cx="3500462" cy="550072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071546"/>
            <a:ext cx="3686172" cy="3929090"/>
          </a:xfrm>
        </p:spPr>
        <p:txBody>
          <a:bodyPr>
            <a:normAutofit/>
          </a:bodyPr>
          <a:lstStyle/>
          <a:p>
            <a:pPr algn="l"/>
            <a:r>
              <a:rPr lang="ru-RU" sz="2000" dirty="0" smtClean="0"/>
              <a:t>Аппарат </a:t>
            </a:r>
            <a:r>
              <a:rPr lang="ru-RU" sz="2000" dirty="0" err="1" smtClean="0"/>
              <a:t>Гольджи</a:t>
            </a:r>
            <a:r>
              <a:rPr lang="ru-RU" sz="2000" dirty="0" smtClean="0"/>
              <a:t> содержится в цитоплазме почти всех </a:t>
            </a:r>
            <a:r>
              <a:rPr lang="ru-RU" sz="2000" dirty="0" err="1" smtClean="0"/>
              <a:t>эукариотических</a:t>
            </a:r>
            <a:r>
              <a:rPr lang="ru-RU" sz="2000" dirty="0" smtClean="0"/>
              <a:t> клеток, особенно в секреторных клетках животных</a:t>
            </a:r>
            <a:r>
              <a:rPr lang="ru-RU" sz="2000" dirty="0" smtClean="0"/>
              <a:t>.</a:t>
            </a:r>
            <a:br>
              <a:rPr lang="ru-RU" sz="2000" dirty="0" smtClean="0"/>
            </a:br>
            <a:r>
              <a:rPr lang="ru-RU" sz="2000" dirty="0" smtClean="0"/>
              <a:t> </a:t>
            </a:r>
            <a:r>
              <a:rPr lang="ru-RU" sz="2000" dirty="0" smtClean="0"/>
              <a:t>У дрожжей комплекс </a:t>
            </a:r>
            <a:r>
              <a:rPr lang="ru-RU" sz="2000" dirty="0" err="1" smtClean="0"/>
              <a:t>Гольджи</a:t>
            </a:r>
            <a:r>
              <a:rPr lang="ru-RU" sz="2000" dirty="0" smtClean="0"/>
              <a:t> выражен несколько хуже, обычно в виде особого отдела эндоплазматического </a:t>
            </a:r>
            <a:r>
              <a:rPr lang="ru-RU" sz="2000" dirty="0" err="1" smtClean="0"/>
              <a:t>ретикулума</a:t>
            </a:r>
            <a:r>
              <a:rPr lang="ru-RU" sz="1050" dirty="0" smtClean="0"/>
              <a:t>. </a:t>
            </a:r>
            <a:endParaRPr lang="ru-RU" sz="1050" dirty="0"/>
          </a:p>
        </p:txBody>
      </p:sp>
      <p:pic>
        <p:nvPicPr>
          <p:cNvPr id="4" name="Содержимое 3" descr="golgicomplex.jpg"/>
          <p:cNvPicPr>
            <a:picLocks noGrp="1" noChangeAspect="1"/>
          </p:cNvPicPr>
          <p:nvPr>
            <p:ph idx="1"/>
          </p:nvPr>
        </p:nvPicPr>
        <p:blipFill>
          <a:blip r:embed="rId2"/>
          <a:stretch>
            <a:fillRect/>
          </a:stretch>
        </p:blipFill>
        <p:spPr>
          <a:xfrm>
            <a:off x="4286248" y="357166"/>
            <a:ext cx="4529933" cy="5857916"/>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goldgi.jpg"/>
          <p:cNvPicPr>
            <a:picLocks noGrp="1" noChangeAspect="1"/>
          </p:cNvPicPr>
          <p:nvPr>
            <p:ph idx="1"/>
          </p:nvPr>
        </p:nvPicPr>
        <p:blipFill>
          <a:blip r:embed="rId2"/>
          <a:stretch>
            <a:fillRect/>
          </a:stretch>
        </p:blipFill>
        <p:spPr>
          <a:xfrm>
            <a:off x="714348" y="357166"/>
            <a:ext cx="7858180" cy="6000792"/>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3504" y="571480"/>
            <a:ext cx="3543296" cy="5532918"/>
          </a:xfrm>
        </p:spPr>
        <p:txBody>
          <a:bodyPr>
            <a:noAutofit/>
          </a:bodyPr>
          <a:lstStyle/>
          <a:p>
            <a:pPr algn="l"/>
            <a:r>
              <a:rPr lang="ru-RU" sz="1600" dirty="0" smtClean="0"/>
              <a:t>Комплекс </a:t>
            </a:r>
            <a:r>
              <a:rPr lang="ru-RU" sz="1600" dirty="0" err="1" smtClean="0"/>
              <a:t>Гольджи</a:t>
            </a:r>
            <a:r>
              <a:rPr lang="ru-RU" sz="1600" dirty="0" smtClean="0"/>
              <a:t> представляет собой стопку уплощенных </a:t>
            </a:r>
            <a:r>
              <a:rPr lang="ru-RU" sz="1600" dirty="0" smtClean="0"/>
              <a:t>мембранных мешочков</a:t>
            </a:r>
            <a:r>
              <a:rPr lang="ru-RU" sz="1600" dirty="0" smtClean="0"/>
              <a:t>, так называемых цистерн, и связанную с ними систему пузырьков, называемых пузырьками </a:t>
            </a:r>
            <a:r>
              <a:rPr lang="ru-RU" sz="1600" dirty="0" err="1" smtClean="0"/>
              <a:t>Гольджи</a:t>
            </a:r>
            <a:r>
              <a:rPr lang="ru-RU" sz="1600" dirty="0" smtClean="0"/>
              <a:t>.</a:t>
            </a:r>
            <a:br>
              <a:rPr lang="ru-RU" sz="1600" dirty="0" smtClean="0"/>
            </a:br>
            <a:r>
              <a:rPr lang="ru-RU" sz="1600" dirty="0" smtClean="0"/>
              <a:t> </a:t>
            </a:r>
            <a:br>
              <a:rPr lang="ru-RU" sz="1600" dirty="0" smtClean="0"/>
            </a:br>
            <a:r>
              <a:rPr lang="ru-RU" sz="1600" dirty="0" smtClean="0"/>
              <a:t>На </a:t>
            </a:r>
            <a:r>
              <a:rPr lang="ru-RU" sz="1600" dirty="0" smtClean="0"/>
              <a:t>одном конце стопки мешочков постоянно образуются новые цистерны путем слияния пузырьков, отпочковывающихся, от гладкого эндоплазматического </a:t>
            </a:r>
            <a:r>
              <a:rPr lang="ru-RU" sz="1600" dirty="0" err="1" smtClean="0"/>
              <a:t>ретикулума</a:t>
            </a:r>
            <a:r>
              <a:rPr lang="ru-RU" sz="1600" dirty="0" smtClean="0"/>
              <a:t>. </a:t>
            </a:r>
            <a:r>
              <a:rPr lang="ru-RU" sz="1600" dirty="0" smtClean="0"/>
              <a:t/>
            </a:r>
            <a:br>
              <a:rPr lang="ru-RU" sz="1600" dirty="0" smtClean="0"/>
            </a:br>
            <a:r>
              <a:rPr lang="ru-RU" sz="1600" dirty="0" smtClean="0"/>
              <a:t/>
            </a:r>
            <a:br>
              <a:rPr lang="ru-RU" sz="1600" dirty="0" smtClean="0"/>
            </a:br>
            <a:r>
              <a:rPr lang="ru-RU" sz="1600" dirty="0" smtClean="0"/>
              <a:t>На </a:t>
            </a:r>
            <a:r>
              <a:rPr lang="ru-RU" sz="1600" dirty="0" smtClean="0"/>
              <a:t>другом конце стопки, на внутренней стороне завершается созревание цистерн и они вновь распадаются на пузырьки. </a:t>
            </a:r>
            <a:r>
              <a:rPr lang="ru-RU" sz="1600" dirty="0" smtClean="0"/>
              <a:t/>
            </a:r>
            <a:br>
              <a:rPr lang="ru-RU" sz="1600" dirty="0" smtClean="0"/>
            </a:br>
            <a:r>
              <a:rPr lang="ru-RU" sz="1600" dirty="0" smtClean="0"/>
              <a:t/>
            </a:r>
            <a:br>
              <a:rPr lang="ru-RU" sz="1600" dirty="0" smtClean="0"/>
            </a:br>
            <a:r>
              <a:rPr lang="ru-RU" sz="1600" dirty="0" smtClean="0"/>
              <a:t>Таким </a:t>
            </a:r>
            <a:r>
              <a:rPr lang="ru-RU" sz="1600" dirty="0" smtClean="0"/>
              <a:t>образом, цистерны в стопке постепенно перемещаются от наружной стороны к внутренней.</a:t>
            </a:r>
            <a:endParaRPr lang="ru-RU" sz="1600" dirty="0"/>
          </a:p>
        </p:txBody>
      </p:sp>
      <p:pic>
        <p:nvPicPr>
          <p:cNvPr id="6" name="Содержимое 5" descr="03-33_GolgiBody_L.jpg"/>
          <p:cNvPicPr>
            <a:picLocks noGrp="1" noChangeAspect="1"/>
          </p:cNvPicPr>
          <p:nvPr>
            <p:ph idx="1"/>
          </p:nvPr>
        </p:nvPicPr>
        <p:blipFill>
          <a:blip r:embed="rId2"/>
          <a:stretch>
            <a:fillRect/>
          </a:stretch>
        </p:blipFill>
        <p:spPr>
          <a:xfrm>
            <a:off x="571472" y="428604"/>
            <a:ext cx="4214842" cy="5857916"/>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9124" y="0"/>
            <a:ext cx="4257676" cy="7358114"/>
          </a:xfrm>
        </p:spPr>
        <p:txBody>
          <a:bodyPr>
            <a:normAutofit fontScale="90000"/>
          </a:bodyPr>
          <a:lstStyle/>
          <a:p>
            <a:pPr algn="l"/>
            <a:r>
              <a:rPr lang="ru-RU" sz="2200" b="1" dirty="0" smtClean="0"/>
              <a:t>Функции аппарата </a:t>
            </a:r>
            <a:r>
              <a:rPr lang="ru-RU" sz="2200" b="1" dirty="0" err="1" smtClean="0"/>
              <a:t>Гольджи</a:t>
            </a:r>
            <a:r>
              <a:rPr lang="ru-RU" sz="2200" b="1" dirty="0" smtClean="0"/>
              <a:t> :</a:t>
            </a:r>
            <a:r>
              <a:rPr lang="ru-RU" sz="2200" dirty="0" smtClean="0"/>
              <a:t/>
            </a:r>
            <a:br>
              <a:rPr lang="ru-RU" sz="2200" dirty="0" smtClean="0"/>
            </a:br>
            <a:r>
              <a:rPr lang="ru-RU" sz="1800" dirty="0" smtClean="0"/>
              <a:t>1) сортировка, накопление и выведение секреторных продуктов;</a:t>
            </a:r>
            <a:br>
              <a:rPr lang="ru-RU" sz="1800" dirty="0" smtClean="0"/>
            </a:br>
            <a:r>
              <a:rPr lang="ru-RU" sz="1800" dirty="0" smtClean="0"/>
              <a:t/>
            </a:r>
            <a:br>
              <a:rPr lang="ru-RU" sz="1800" dirty="0" smtClean="0"/>
            </a:br>
            <a:r>
              <a:rPr lang="ru-RU" sz="1800" dirty="0" smtClean="0"/>
              <a:t>2) завершение </a:t>
            </a:r>
            <a:r>
              <a:rPr lang="ru-RU" sz="1800" dirty="0" err="1" smtClean="0"/>
              <a:t>посттрансляционной</a:t>
            </a:r>
            <a:r>
              <a:rPr lang="ru-RU" sz="1800" dirty="0" smtClean="0"/>
              <a:t> модификации белков ;</a:t>
            </a:r>
            <a:br>
              <a:rPr lang="ru-RU" sz="1800" dirty="0" smtClean="0"/>
            </a:br>
            <a:r>
              <a:rPr lang="ru-RU" sz="1800" dirty="0" smtClean="0"/>
              <a:t>                                                         </a:t>
            </a:r>
            <a:br>
              <a:rPr lang="ru-RU" sz="1800" dirty="0" smtClean="0"/>
            </a:br>
            <a:r>
              <a:rPr lang="ru-RU" sz="1800" dirty="0" smtClean="0"/>
              <a:t>3) накопление молекул липидов и образование липопротеидов;</a:t>
            </a:r>
            <a:br>
              <a:rPr lang="ru-RU" sz="1800" dirty="0" smtClean="0"/>
            </a:br>
            <a:r>
              <a:rPr lang="ru-RU" sz="1800" dirty="0" smtClean="0"/>
              <a:t/>
            </a:r>
            <a:br>
              <a:rPr lang="ru-RU" sz="1800" dirty="0" smtClean="0"/>
            </a:br>
            <a:r>
              <a:rPr lang="ru-RU" sz="1800" dirty="0" smtClean="0"/>
              <a:t>4) образование лизосом;</a:t>
            </a:r>
            <a:br>
              <a:rPr lang="ru-RU" sz="1800" dirty="0" smtClean="0"/>
            </a:br>
            <a:r>
              <a:rPr lang="ru-RU" sz="1800" dirty="0" smtClean="0"/>
              <a:t/>
            </a:r>
            <a:br>
              <a:rPr lang="ru-RU" sz="1800" dirty="0" smtClean="0"/>
            </a:br>
            <a:r>
              <a:rPr lang="ru-RU" sz="1800" dirty="0" smtClean="0"/>
              <a:t>5) синтез полисахаридов для образования гликопротеидов, восков, </a:t>
            </a:r>
            <a:r>
              <a:rPr lang="ru-RU" sz="1800" dirty="0" err="1" smtClean="0"/>
              <a:t>камеди,слизей</a:t>
            </a:r>
            <a:r>
              <a:rPr lang="ru-RU" sz="1800" dirty="0" smtClean="0"/>
              <a:t>, веществ матрикса клеточных стенок растений</a:t>
            </a:r>
            <a:br>
              <a:rPr lang="ru-RU" sz="1800" dirty="0" smtClean="0"/>
            </a:br>
            <a:r>
              <a:rPr lang="ru-RU" sz="1800" dirty="0" smtClean="0"/>
              <a:t>(гемицеллюлоза, пектины) и т.п.</a:t>
            </a:r>
            <a:br>
              <a:rPr lang="ru-RU" sz="1800" dirty="0" smtClean="0"/>
            </a:br>
            <a:r>
              <a:rPr lang="ru-RU" sz="1800" dirty="0" smtClean="0"/>
              <a:t/>
            </a:r>
            <a:br>
              <a:rPr lang="ru-RU" sz="1800" dirty="0" smtClean="0"/>
            </a:br>
            <a:r>
              <a:rPr lang="ru-RU" sz="1800" dirty="0" smtClean="0"/>
              <a:t>6) формирование клеточной пластинки после деления ядра в растительных клетках;</a:t>
            </a:r>
            <a:br>
              <a:rPr lang="ru-RU" sz="1800" dirty="0" smtClean="0"/>
            </a:br>
            <a:r>
              <a:rPr lang="ru-RU" sz="1800" dirty="0" smtClean="0"/>
              <a:t/>
            </a:r>
            <a:br>
              <a:rPr lang="ru-RU" sz="1800" dirty="0" smtClean="0"/>
            </a:br>
            <a:r>
              <a:rPr lang="ru-RU" sz="1800" dirty="0" smtClean="0"/>
              <a:t>7) участие в формировании </a:t>
            </a:r>
            <a:r>
              <a:rPr lang="ru-RU" sz="1800" dirty="0" err="1" smtClean="0"/>
              <a:t>акросомы</a:t>
            </a:r>
            <a:r>
              <a:rPr lang="ru-RU" sz="1800" dirty="0" smtClean="0"/>
              <a:t>;</a:t>
            </a:r>
            <a:br>
              <a:rPr lang="ru-RU" sz="1800" dirty="0" smtClean="0"/>
            </a:br>
            <a:r>
              <a:rPr lang="ru-RU" sz="1800" dirty="0" smtClean="0"/>
              <a:t/>
            </a:r>
            <a:br>
              <a:rPr lang="ru-RU" sz="1800" dirty="0" smtClean="0"/>
            </a:br>
            <a:r>
              <a:rPr lang="ru-RU" sz="1800" dirty="0" smtClean="0"/>
              <a:t>8) формирование сократимых вакуолей простейших.</a:t>
            </a:r>
            <a:r>
              <a:rPr lang="ru-RU" sz="2000" dirty="0" smtClean="0"/>
              <a:t/>
            </a:r>
            <a:br>
              <a:rPr lang="ru-RU" sz="2000" dirty="0" smtClean="0"/>
            </a:br>
            <a:r>
              <a:rPr lang="ru-RU" sz="3100" dirty="0" smtClean="0"/>
              <a:t/>
            </a:r>
            <a:br>
              <a:rPr lang="ru-RU" sz="3100" dirty="0" smtClean="0"/>
            </a:br>
            <a:endParaRPr lang="ru-RU" sz="2400" dirty="0"/>
          </a:p>
        </p:txBody>
      </p:sp>
      <p:pic>
        <p:nvPicPr>
          <p:cNvPr id="4" name="Содержимое 3" descr="golgi-apparatus.jpg"/>
          <p:cNvPicPr>
            <a:picLocks noGrp="1" noChangeAspect="1"/>
          </p:cNvPicPr>
          <p:nvPr>
            <p:ph idx="1"/>
          </p:nvPr>
        </p:nvPicPr>
        <p:blipFill>
          <a:blip r:embed="rId2"/>
          <a:stretch>
            <a:fillRect/>
          </a:stretch>
        </p:blipFill>
        <p:spPr>
          <a:xfrm>
            <a:off x="500034" y="285728"/>
            <a:ext cx="3345366" cy="2793380"/>
          </a:xfrm>
        </p:spPr>
      </p:pic>
      <p:pic>
        <p:nvPicPr>
          <p:cNvPr id="5" name="Рисунок 4" descr="golgi-apparatus-function.gif"/>
          <p:cNvPicPr>
            <a:picLocks noChangeAspect="1"/>
          </p:cNvPicPr>
          <p:nvPr/>
        </p:nvPicPr>
        <p:blipFill>
          <a:blip r:embed="rId3"/>
          <a:stretch>
            <a:fillRect/>
          </a:stretch>
        </p:blipFill>
        <p:spPr>
          <a:xfrm>
            <a:off x="500034" y="3286124"/>
            <a:ext cx="3357586" cy="27908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000108"/>
            <a:ext cx="4257676" cy="5500726"/>
          </a:xfrm>
        </p:spPr>
        <p:txBody>
          <a:bodyPr>
            <a:noAutofit/>
          </a:bodyPr>
          <a:lstStyle/>
          <a:p>
            <a:pPr algn="l"/>
            <a:r>
              <a:rPr lang="ru-RU" sz="2400" b="1" dirty="0" smtClean="0"/>
              <a:t>В комплексе </a:t>
            </a:r>
            <a:r>
              <a:rPr lang="ru-RU" sz="2400" b="1" dirty="0" err="1" smtClean="0"/>
              <a:t>Гольджи</a:t>
            </a:r>
            <a:r>
              <a:rPr lang="ru-RU" sz="2400" b="1" dirty="0" smtClean="0"/>
              <a:t> происходит:</a:t>
            </a:r>
            <a:r>
              <a:rPr lang="ru-RU" sz="2000" dirty="0" smtClean="0"/>
              <a:t/>
            </a:r>
            <a:br>
              <a:rPr lang="ru-RU" sz="2000" dirty="0" smtClean="0"/>
            </a:br>
            <a:r>
              <a:rPr lang="ru-RU" sz="2000" dirty="0" smtClean="0"/>
              <a:t>1.  </a:t>
            </a:r>
            <a:r>
              <a:rPr lang="ru-RU" sz="2000" dirty="0" err="1" smtClean="0"/>
              <a:t>О-гликозилирование,к</a:t>
            </a:r>
            <a:r>
              <a:rPr lang="ru-RU" sz="2000" dirty="0" smtClean="0"/>
              <a:t> белкам присоединяются сложные сахара через атом кислорода.</a:t>
            </a:r>
            <a:br>
              <a:rPr lang="ru-RU" sz="2000" dirty="0" smtClean="0"/>
            </a:br>
            <a:r>
              <a:rPr lang="ru-RU" sz="2000" dirty="0" smtClean="0"/>
              <a:t>2.  </a:t>
            </a:r>
            <a:r>
              <a:rPr lang="ru-RU" sz="2000" dirty="0" err="1" smtClean="0"/>
              <a:t>Фосфорилирование</a:t>
            </a:r>
            <a:r>
              <a:rPr lang="ru-RU" sz="2000" dirty="0" smtClean="0"/>
              <a:t> (присоединение к белкам остатка ортофосфорной кислоты).</a:t>
            </a:r>
            <a:br>
              <a:rPr lang="ru-RU" sz="2000" dirty="0" smtClean="0"/>
            </a:br>
            <a:r>
              <a:rPr lang="ru-RU" sz="2000" dirty="0" smtClean="0"/>
              <a:t>3.  Образование лизосом.</a:t>
            </a:r>
            <a:br>
              <a:rPr lang="ru-RU" sz="2000" dirty="0" smtClean="0"/>
            </a:br>
            <a:r>
              <a:rPr lang="ru-RU" sz="2000" dirty="0" smtClean="0"/>
              <a:t>4.  Образование клеточной стенки (у растений).</a:t>
            </a:r>
            <a:br>
              <a:rPr lang="ru-RU" sz="2000" dirty="0" smtClean="0"/>
            </a:br>
            <a:r>
              <a:rPr lang="ru-RU" sz="2000" dirty="0" smtClean="0"/>
              <a:t>5.  Участие в везикулярном транспорте (формирование </a:t>
            </a:r>
            <a:r>
              <a:rPr lang="ru-RU" sz="2000" dirty="0" err="1" smtClean="0"/>
              <a:t>трехбелкового</a:t>
            </a:r>
            <a:r>
              <a:rPr lang="ru-RU" sz="2000" dirty="0" smtClean="0"/>
              <a:t> потока):</a:t>
            </a:r>
            <a:br>
              <a:rPr lang="ru-RU" sz="2000" dirty="0" smtClean="0"/>
            </a:br>
            <a:r>
              <a:rPr lang="ru-RU" sz="2000" dirty="0" smtClean="0"/>
              <a:t>6.  </a:t>
            </a:r>
            <a:r>
              <a:rPr lang="ru-RU" sz="2000" dirty="0" smtClean="0"/>
              <a:t>Созревание </a:t>
            </a:r>
            <a:r>
              <a:rPr lang="ru-RU" sz="2000" dirty="0" smtClean="0"/>
              <a:t>и транспорт белков плазматической мембраны;</a:t>
            </a:r>
            <a:br>
              <a:rPr lang="ru-RU" sz="2000" dirty="0" smtClean="0"/>
            </a:br>
            <a:r>
              <a:rPr lang="ru-RU" sz="2000" dirty="0" smtClean="0"/>
              <a:t>7.  </a:t>
            </a:r>
            <a:r>
              <a:rPr lang="ru-RU" sz="2000" dirty="0" smtClean="0"/>
              <a:t>Созревание </a:t>
            </a:r>
            <a:r>
              <a:rPr lang="ru-RU" sz="2000" dirty="0" smtClean="0"/>
              <a:t>и транспорт секретов;</a:t>
            </a:r>
            <a:br>
              <a:rPr lang="ru-RU" sz="2000" dirty="0" smtClean="0"/>
            </a:br>
            <a:r>
              <a:rPr lang="ru-RU" sz="2000" dirty="0" smtClean="0"/>
              <a:t>8.  </a:t>
            </a:r>
            <a:r>
              <a:rPr lang="ru-RU" sz="2000" smtClean="0"/>
              <a:t>Созревание </a:t>
            </a:r>
            <a:r>
              <a:rPr lang="ru-RU" sz="2000" dirty="0" smtClean="0"/>
              <a:t>и транспорт ферментов лизосом.</a:t>
            </a:r>
            <a:endParaRPr lang="ru-RU" sz="2000" dirty="0"/>
          </a:p>
        </p:txBody>
      </p:sp>
      <p:pic>
        <p:nvPicPr>
          <p:cNvPr id="4" name="Содержимое 3" descr="golgi.jpg"/>
          <p:cNvPicPr>
            <a:picLocks noGrp="1" noChangeAspect="1"/>
          </p:cNvPicPr>
          <p:nvPr>
            <p:ph idx="1"/>
          </p:nvPr>
        </p:nvPicPr>
        <p:blipFill>
          <a:blip r:embed="rId2"/>
          <a:stretch>
            <a:fillRect/>
          </a:stretch>
        </p:blipFill>
        <p:spPr>
          <a:xfrm>
            <a:off x="4572000" y="357166"/>
            <a:ext cx="4143364" cy="607223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E6408AB3F7DE0343898DF6E857A4D6B1" ma:contentTypeVersion="0" ma:contentTypeDescription="Создание документа." ma:contentTypeScope="" ma:versionID="b70f921e3343e55b20b62dd8c3197a81">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C17C7C-37E2-4DA6-A147-E1D76CC963E9}"/>
</file>

<file path=customXml/itemProps2.xml><?xml version="1.0" encoding="utf-8"?>
<ds:datastoreItem xmlns:ds="http://schemas.openxmlformats.org/officeDocument/2006/customXml" ds:itemID="{EDDC2F5B-11D1-4852-B125-BA1051843F32}"/>
</file>

<file path=customXml/itemProps3.xml><?xml version="1.0" encoding="utf-8"?>
<ds:datastoreItem xmlns:ds="http://schemas.openxmlformats.org/officeDocument/2006/customXml" ds:itemID="{6716D6F0-C5ED-45E2-B646-2D2074CD90CA}"/>
</file>

<file path=docProps/app.xml><?xml version="1.0" encoding="utf-8"?>
<Properties xmlns="http://schemas.openxmlformats.org/officeDocument/2006/extended-properties" xmlns:vt="http://schemas.openxmlformats.org/officeDocument/2006/docPropsVTypes">
  <Template>Foundry</Template>
  <TotalTime>90</TotalTime>
  <Words>89</Words>
  <Application>Microsoft Office PowerPoint</Application>
  <PresentationFormat>Экран (4:3)</PresentationFormat>
  <Paragraphs>7</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Литейная</vt:lpstr>
      <vt:lpstr>АППАРАТ ГОЛЬДЖИ</vt:lpstr>
      <vt:lpstr>Структуру, известную как комплекс Гольджи, впервые обнаружил в клетках животных в   1898 г. Камилло Гольджи, итальянский врач и цитолог. Детальное исследование данной структуры сделано позже с помощью электронного микроскопа.</vt:lpstr>
      <vt:lpstr>Аппарат Гольджи содержится в цитоплазме почти всех эукариотических клеток, особенно в секреторных клетках животных.  У дрожжей комплекс Гольджи выражен несколько хуже, обычно в виде особого отдела эндоплазматического ретикулума. </vt:lpstr>
      <vt:lpstr>Слайд 4</vt:lpstr>
      <vt:lpstr>Комплекс Гольджи представляет собой стопку уплощенных мембранных мешочков, так называемых цистерн, и связанную с ними систему пузырьков, называемых пузырьками Гольджи.   На одном конце стопки мешочков постоянно образуются новые цистерны путем слияния пузырьков, отпочковывающихся, от гладкого эндоплазматического ретикулума.   На другом конце стопки, на внутренней стороне завершается созревание цистерн и они вновь распадаются на пузырьки.   Таким образом, цистерны в стопке постепенно перемещаются от наружной стороны к внутренней.</vt:lpstr>
      <vt:lpstr>Функции аппарата Гольджи : 1) сортировка, накопление и выведение секреторных продуктов;  2) завершение посттрансляционной модификации белков ;                                                           3) накопление молекул липидов и образование липопротеидов;  4) образование лизосом;  5) синтез полисахаридов для образования гликопротеидов, восков, камеди,слизей, веществ матрикса клеточных стенок растений (гемицеллюлоза, пектины) и т.п.  6) формирование клеточной пластинки после деления ядра в растительных клетках;  7) участие в формировании акросомы;  8) формирование сократимых вакуолей простейших.  </vt:lpstr>
      <vt:lpstr>В комплексе Гольджи происходит: 1.  О-гликозилирование,к белкам присоединяются сложные сахара через атом кислорода. 2.  Фосфорилирование (присоединение к белкам остатка ортофосфорной кислоты). 3.  Образование лизосом. 4.  Образование клеточной стенки (у растений). 5.  Участие в везикулярном транспорте (формирование трехбелкового потока): 6.  Созревание и транспорт белков плазматической мембраны; 7.  Созревание и транспорт секретов; 8.  Созревание и транспорт ферментов лизосом.</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АППАРАТ ГОЛЬДЖИ</dc:title>
  <dc:creator>Admih</dc:creator>
  <cp:lastModifiedBy>Admih</cp:lastModifiedBy>
  <cp:revision>8</cp:revision>
  <dcterms:created xsi:type="dcterms:W3CDTF">2015-03-04T17:42:55Z</dcterms:created>
  <dcterms:modified xsi:type="dcterms:W3CDTF">2015-03-08T19:09:43Z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0x010100E6408AB3F7DE0343898DF6E857A4D6B1</vt:lpwstr>
  </property>
</Properties>
</file>