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1" r:id="rId9"/>
    <p:sldId id="262" r:id="rId10"/>
    <p:sldId id="263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69" autoAdjust="0"/>
  </p:normalViewPr>
  <p:slideViewPr>
    <p:cSldViewPr>
      <p:cViewPr varScale="1">
        <p:scale>
          <a:sx n="51" d="100"/>
          <a:sy n="51" d="100"/>
        </p:scale>
        <p:origin x="-122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7ABBE1-0CAB-4C22-A579-CE37C5847248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DAF40-E5CD-4A55-A681-34026A4B46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0"/>
            <a:ext cx="8892480" cy="46531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9600" cap="all" dirty="0" smtClean="0">
                <a:ln w="9000" cmpd="sng">
                  <a:solidFill>
                    <a:srgbClr val="00FFCC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FFCC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</a:rPr>
              <a:t>Амитоз</a:t>
            </a:r>
            <a:br>
              <a:rPr lang="ru-RU" sz="9600" cap="all" dirty="0" smtClean="0">
                <a:ln w="9000" cmpd="sng">
                  <a:solidFill>
                    <a:srgbClr val="00FFCC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FFCC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ru-RU" sz="9600" cap="all" dirty="0" smtClean="0">
                <a:ln w="9000" cmpd="sng">
                  <a:solidFill>
                    <a:srgbClr val="00FFCC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FFCC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</a:rPr>
              <a:t>Апоптоз</a:t>
            </a:r>
            <a:br>
              <a:rPr lang="ru-RU" sz="9600" cap="all" dirty="0" smtClean="0">
                <a:ln w="9000" cmpd="sng">
                  <a:solidFill>
                    <a:srgbClr val="00FFCC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FFCC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ru-RU" sz="9600" cap="all" dirty="0" smtClean="0">
                <a:ln w="9000" cmpd="sng">
                  <a:solidFill>
                    <a:srgbClr val="00FFCC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FFCC">
                      <a:alpha val="60000"/>
                    </a:srgbClr>
                  </a:glow>
                  <a:reflection blurRad="12700" stA="28000" endPos="45000" dist="1000" dir="5400000" sy="-100000" algn="bl" rotWithShape="0"/>
                </a:effectLst>
              </a:rPr>
              <a:t>Некроз</a:t>
            </a:r>
            <a:endParaRPr lang="ru-RU" sz="9600" cap="all" dirty="0">
              <a:ln w="9000" cmpd="sng">
                <a:solidFill>
                  <a:srgbClr val="00FFCC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rgbClr val="00FFCC">
                    <a:alpha val="60000"/>
                  </a:srgb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47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0490294"/>
              </p:ext>
            </p:extLst>
          </p:nvPr>
        </p:nvGraphicFramePr>
        <p:xfrm>
          <a:off x="1" y="112920"/>
          <a:ext cx="9113710" cy="6745079"/>
        </p:xfrm>
        <a:graphic>
          <a:graphicData uri="http://schemas.openxmlformats.org/drawingml/2006/table">
            <a:tbl>
              <a:tblPr/>
              <a:tblGrid>
                <a:gridCol w="1822742"/>
                <a:gridCol w="3645484"/>
                <a:gridCol w="3645484"/>
              </a:tblGrid>
              <a:tr h="230139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33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 marL="56503" marR="56503" marT="28251" marB="28251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 marL="56503" marR="56503" marT="28251" marB="28251"/>
                </a:tc>
              </a:tr>
              <a:tr h="232556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Признак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Апоптоз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Некроз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722936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Индукция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Активируется физиологическими или патологическими стимулами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Различная в зависимости от повреждающего фактора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556638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Распространенность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Одиночная клетка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Группа клеток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1055533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Биохимические изменения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Энергозависимая фрагментация ДНК эндогенными эндонуклеазами.</a:t>
                      </a:r>
                      <a:b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Лизосомы интактные.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Нарушение или прекращение ионного обмена.</a:t>
                      </a:r>
                      <a:b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Из лизосом высвобождаются ферменты.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72293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Распад ДНК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Внутриядерная конденсация с расщеплением на фрагменты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Диффузная локализация в некротизированной клетке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889234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Целостность клеточной мембраны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Сохранена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Нарушена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1055533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Морфология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Сморщивание клеток и фрагментация с формированием апоптотических телец с уплотненным хроматином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Набухание и лизис клеток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556638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Воспалительный ответ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Нет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Обычно есть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722936"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Удаление погибших клеток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Поглощение (фагоцитоз) соседними клетками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663366"/>
                          </a:solidFill>
                          <a:effectLst/>
                          <a:latin typeface="Arial"/>
                        </a:rPr>
                        <a:t>Поглощение (фагоцитоз) нейтрофилами и макрофагами</a:t>
                      </a:r>
                    </a:p>
                  </a:txBody>
                  <a:tcPr marL="29428" marR="29428" marT="29428" marB="29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" y="-94565"/>
            <a:ext cx="92525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Таблица 1. Сравнительная характеристика некроза и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rgbClr val="663366"/>
                </a:solidFill>
                <a:effectLst/>
                <a:latin typeface="Arial" pitchFamily="34" charset="0"/>
                <a:cs typeface="Arial" pitchFamily="34" charset="0"/>
              </a:rPr>
              <a:t>апоптоза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9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9036496" cy="6858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sz="2000" dirty="0" smtClean="0"/>
          </a:p>
          <a:p>
            <a:pPr marL="4572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ультраструктурных изменений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(справа) и некрозе (слева)</a:t>
            </a:r>
          </a:p>
          <a:p>
            <a:pPr marL="4572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нормальная клетка; 2 – начало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3 – фрагментация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апоптотической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клетки; 4 – фагоцитоз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апоптотических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телец окружающими клетками; 5 – гибель внутриклеточных структур при некрозе; 6 – разрушение клеточной мембраны.</a:t>
            </a:r>
          </a:p>
        </p:txBody>
      </p:sp>
      <p:pic>
        <p:nvPicPr>
          <p:cNvPr id="2050" name="Picture 2" descr="C:\Users\france\Desktop\78167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27" y="-8497"/>
            <a:ext cx="4253805" cy="487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78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5720" indent="0">
              <a:lnSpc>
                <a:spcPct val="110000"/>
              </a:lnSpc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Амито́з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прямо́е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деле́ние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кле́тки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клеток простым разделением ядра надвое.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описан Робертом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Ремаком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1841 году,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Вальтером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Флеммингом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1882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амитозе веретено деления не образуется, отсутствуют все четыре фазы, свойственные митозу,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спирализации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хромосом не происходит, поэтому в световой микроскоп они не видны. Такое деление встречается у некоторых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протистов,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тканях растущего клубня картофеля, в клетках эндосперма, стенок завязи пестика, печени и хряща, роговицы глаза. Распределение клеточных органоидов, как и ДНК, осуществляется произвольно.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Амитоз - самый экономичный способ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деления,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энергетические затраты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незначительны.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Амитоз также может вызывать </a:t>
            </a:r>
          </a:p>
          <a:p>
            <a:pPr marL="3600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патологию в виде: </a:t>
            </a:r>
          </a:p>
          <a:p>
            <a:pPr marL="3600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1.Воспалений;</a:t>
            </a:r>
          </a:p>
          <a:p>
            <a:pPr marL="3600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2.Злокачественных новообразований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C:\Users\france\Desktop\аммито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9080"/>
            <a:ext cx="3953215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5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741368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pic>
        <p:nvPicPr>
          <p:cNvPr id="4100" name="Picture 4" descr="C:\Users\france\Desktop\slide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6960774" cy="522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65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france\Desktop\apoptoz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65" y="548680"/>
            <a:ext cx="7734267" cy="58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3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pic>
        <p:nvPicPr>
          <p:cNvPr id="6147" name="Picture 3" descr="C:\Users\france\Desktop\Apopto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8" y="692696"/>
            <a:ext cx="8401354" cy="488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Апоптоз – это </a:t>
            </a:r>
            <a:r>
              <a:rPr lang="ru-RU" dirty="0" err="1"/>
              <a:t>биохимически</a:t>
            </a:r>
            <a:r>
              <a:rPr lang="ru-RU" dirty="0"/>
              <a:t> специфический тип гибели клетки, который характеризуется активацией </a:t>
            </a:r>
            <a:r>
              <a:rPr lang="ru-RU" dirty="0" err="1"/>
              <a:t>нелизосомных</a:t>
            </a:r>
            <a:r>
              <a:rPr lang="ru-RU" dirty="0"/>
              <a:t> эндогенных </a:t>
            </a:r>
            <a:r>
              <a:rPr lang="ru-RU" dirty="0" err="1"/>
              <a:t>эндонуклеаз</a:t>
            </a:r>
            <a:r>
              <a:rPr lang="ru-RU" dirty="0"/>
              <a:t>, которые расщепляют ядерную ДНК на маленькие фрагменты. Морфологически </a:t>
            </a:r>
            <a:r>
              <a:rPr lang="ru-RU" dirty="0" err="1"/>
              <a:t>апоптоз</a:t>
            </a:r>
            <a:r>
              <a:rPr lang="ru-RU" dirty="0"/>
              <a:t> проявляется гибелью единичных, беспорядочно расположенных клеток, что сопровождается формированием округлых, окруженных мембраной телец (“</a:t>
            </a:r>
            <a:r>
              <a:rPr lang="ru-RU" dirty="0" err="1"/>
              <a:t>апоптотические</a:t>
            </a:r>
            <a:r>
              <a:rPr lang="ru-RU" dirty="0"/>
              <a:t> тельца”), которые тут же </a:t>
            </a:r>
            <a:r>
              <a:rPr lang="ru-RU" dirty="0" err="1"/>
              <a:t>фагоцитируются</a:t>
            </a:r>
            <a:r>
              <a:rPr lang="ru-RU" dirty="0"/>
              <a:t> окружающими клетками.</a:t>
            </a:r>
          </a:p>
          <a:p>
            <a:pPr marL="45720" indent="0">
              <a:buNone/>
            </a:pPr>
            <a:r>
              <a:rPr lang="ru-RU" dirty="0" smtClean="0"/>
              <a:t>Это </a:t>
            </a:r>
            <a:r>
              <a:rPr lang="ru-RU" dirty="0"/>
              <a:t>энергозависимый процесс, посредством которого удаляются нежелательные и дефектные клетки организма. Он играет большую роль в морфогенезе и является механизмом постоянного контроля размеров органов. При снижении </a:t>
            </a:r>
            <a:r>
              <a:rPr lang="ru-RU" dirty="0" err="1"/>
              <a:t>апоптоза</a:t>
            </a:r>
            <a:r>
              <a:rPr lang="ru-RU" dirty="0"/>
              <a:t> происходит накопление клеток, пример –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опухолевый </a:t>
            </a:r>
            <a:r>
              <a:rPr lang="ru-RU" dirty="0"/>
              <a:t>рост. При увеличении </a:t>
            </a:r>
            <a:endParaRPr lang="ru-RU" dirty="0" smtClean="0"/>
          </a:p>
          <a:p>
            <a:pPr marL="45720" indent="0">
              <a:buNone/>
            </a:pPr>
            <a:r>
              <a:rPr lang="ru-RU" dirty="0" err="1" smtClean="0"/>
              <a:t>апоптоза</a:t>
            </a:r>
            <a:r>
              <a:rPr lang="ru-RU" dirty="0" smtClean="0"/>
              <a:t> </a:t>
            </a:r>
            <a:r>
              <a:rPr lang="ru-RU" dirty="0"/>
              <a:t>наблюдается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прогрессивное </a:t>
            </a:r>
            <a:r>
              <a:rPr lang="ru-RU" dirty="0"/>
              <a:t>уменьшение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количества </a:t>
            </a:r>
            <a:r>
              <a:rPr lang="ru-RU" dirty="0"/>
              <a:t>клеток в ткани,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пример </a:t>
            </a:r>
            <a:r>
              <a:rPr lang="ru-RU" dirty="0"/>
              <a:t>– атрофия.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Апоптоз </a:t>
            </a:r>
            <a:r>
              <a:rPr lang="ru-RU" dirty="0"/>
              <a:t>может регулироваться:</a:t>
            </a:r>
          </a:p>
          <a:p>
            <a:pPr marL="45720" indent="0">
              <a:buNone/>
            </a:pPr>
            <a:r>
              <a:rPr lang="ru-RU" dirty="0" smtClean="0"/>
              <a:t>внешними </a:t>
            </a:r>
            <a:r>
              <a:rPr lang="ru-RU" dirty="0"/>
              <a:t>факторами,</a:t>
            </a:r>
          </a:p>
          <a:p>
            <a:pPr marL="45720" indent="0">
              <a:buNone/>
            </a:pPr>
            <a:r>
              <a:rPr lang="ru-RU" dirty="0"/>
              <a:t>автономными механизмами</a:t>
            </a:r>
          </a:p>
        </p:txBody>
      </p:sp>
      <p:pic>
        <p:nvPicPr>
          <p:cNvPr id="1026" name="Picture 2" descr="C:\Users\france\Desktop\791478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5024"/>
            <a:ext cx="3272359" cy="28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11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Апоптоз принимает участие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физиологических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патологических процессах: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Запрограммированном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разрушении клеток во время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эмбриогенеза.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Гормон-зависимой инволюции органов у взрослых, например, отторжение эндометрия во время менструального цикла, атрезии фолликулов в яичниках в менопаузе и регрессия молочной железы после прекращения лактации.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Удалении некоторых клеток при пролиферации клеточной популяции.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Гибели отдельных клеток в опухолях,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активно растущей опухоли.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Гибели клеток иммунной системы, как В-, так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Т-лимфоцитов,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аутореактивных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Т-клеток при развитии в тимусе.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Патологической атрофии гормон-зависимых органов, например, атрофии предстательной железы после кастрации и истощении лимфоцитов в тимусе при терапии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глюкокортикоидами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Патологической атрофии паренхиматозных органов после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обтурации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выводных протоков, что наблюдается в поджелудочной и слюнных железах, почках.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Гибели клеток, вызванных действием цитотоксических Т-клеток, например, при отторжении трансплантата и болезни “трансплантат против хозяина”.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Повреждении клеток при некоторых вирусных заболеваниях, например, при вирусном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гепатите.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Гибели клеток при действии различных повреждающих факторов, которые способны вызвать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некроз,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при действии высокой температуры, ионизирующего излучения, противоопухолевых препаратов.</a:t>
            </a:r>
          </a:p>
        </p:txBody>
      </p:sp>
    </p:spTree>
    <p:extLst>
      <p:ext uri="{BB962C8B-B14F-4D97-AF65-F5344CB8AC3E}">
        <p14:creationId xmlns:p14="http://schemas.microsoft.com/office/powerpoint/2010/main" val="347727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Некроз - это необратимый процесс, который характеризуется гибелью отдельных клеток, части органов и тканей в живом организме.</a:t>
            </a:r>
          </a:p>
          <a:p>
            <a:pPr marL="45720" indent="0">
              <a:buNone/>
            </a:pPr>
            <a:r>
              <a:rPr lang="ru-RU" dirty="0" smtClean="0"/>
              <a:t>Причины </a:t>
            </a:r>
            <a:r>
              <a:rPr lang="ru-RU" dirty="0"/>
              <a:t>некроза. Факторы вызывающие некроз: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физические </a:t>
            </a:r>
            <a:r>
              <a:rPr lang="ru-RU" dirty="0" smtClean="0"/>
              <a:t>(ранения, </a:t>
            </a:r>
            <a:r>
              <a:rPr lang="ru-RU" dirty="0"/>
              <a:t>радиация, электричество, низкие и высокие температуры - отморожение и ожог);</a:t>
            </a:r>
          </a:p>
          <a:p>
            <a:pPr marL="45720" indent="0">
              <a:buNone/>
            </a:pPr>
            <a:r>
              <a:rPr lang="ru-RU" dirty="0"/>
              <a:t>токсические (кислоты, щёлочи, соли тяжёлых металлов, ферменты, лекарственные препараты, этиловый спирт и др.);</a:t>
            </a:r>
          </a:p>
          <a:p>
            <a:pPr marL="45720" indent="0">
              <a:buNone/>
            </a:pPr>
            <a:r>
              <a:rPr lang="ru-RU" dirty="0"/>
              <a:t>биологические (бактерии, вирусы, простейшие и др.);</a:t>
            </a:r>
          </a:p>
          <a:p>
            <a:pPr marL="45720" indent="0">
              <a:buNone/>
            </a:pPr>
            <a:r>
              <a:rPr lang="ru-RU" dirty="0"/>
              <a:t>аллергические (эндо- и </a:t>
            </a:r>
            <a:r>
              <a:rPr lang="ru-RU" dirty="0" err="1"/>
              <a:t>экзоантигены</a:t>
            </a:r>
            <a:r>
              <a:rPr lang="ru-RU" dirty="0" smtClean="0"/>
              <a:t>,);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сосудистый (инфаркт - сосудистый некроз);</a:t>
            </a:r>
          </a:p>
          <a:p>
            <a:pPr marL="45720" indent="0">
              <a:buNone/>
            </a:pPr>
            <a:r>
              <a:rPr lang="ru-RU" dirty="0"/>
              <a:t>трофоневротический (пролежни, незаживающие язвы).</a:t>
            </a:r>
          </a:p>
          <a:p>
            <a:pPr marL="45720" indent="0">
              <a:buNone/>
            </a:pPr>
            <a:r>
              <a:rPr lang="ru-RU" dirty="0"/>
              <a:t>В зависимости от механизма действия патогенного фактора различают: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прямой некроз, обусловленный непосредственным действием фактора (травматические, токсические и биологические некрозы);</a:t>
            </a:r>
          </a:p>
          <a:p>
            <a:pPr marL="45720" indent="0">
              <a:buNone/>
            </a:pPr>
            <a:r>
              <a:rPr lang="ru-RU" dirty="0"/>
              <a:t>непрямой некроз, возникающий опосредованно через сосудистую и нервно-эндокринную системы (аллергические, сосудистые и трофоневротические некрозы).</a:t>
            </a:r>
          </a:p>
        </p:txBody>
      </p:sp>
    </p:spTree>
    <p:extLst>
      <p:ext uri="{BB962C8B-B14F-4D97-AF65-F5344CB8AC3E}">
        <p14:creationId xmlns:p14="http://schemas.microsoft.com/office/powerpoint/2010/main" val="15524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некроза: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возникает при действии физических и химических факторов;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токсический - возникает при действии токсинов бактериальной и другой природы;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трофоневротический - связан с нарушением микроциркуляции и иннервации тканей;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аллергический - развивается при иммунопатологических реакциях;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сосудистый - связан с нарушением кровоснабжения органа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ткани.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некроза определяется его сущностью - "местной смертью" и выключением из функции таких зон, поэтому некроз жизненно важных органов, особенно крупных участков их, нередко ведёт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(инфаркты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миокарда, ишемические некрозы головного мозга, некрозы коркового вещества почек, прогрессирующий некроз печени, острый панкреатит, осложнившийся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панкреонекрозом).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омертвение ткани является причиной тяжёлых осложнений многих заболеваний (разрыв сердца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миомаляции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параличи при геморрагическом и ишемическом инсультах, инфекции при массивных пролежнях, интоксикации в связи с воздействием на организм продуктов тканевого распада, например, при гангрене конечности и т.д.). </a:t>
            </a:r>
          </a:p>
        </p:txBody>
      </p:sp>
    </p:spTree>
    <p:extLst>
      <p:ext uri="{BB962C8B-B14F-4D97-AF65-F5344CB8AC3E}">
        <p14:creationId xmlns:p14="http://schemas.microsoft.com/office/powerpoint/2010/main" val="237725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51B886-6BF2-44F9-8CF7-ADBBDF6AF4ED}"/>
</file>

<file path=customXml/itemProps2.xml><?xml version="1.0" encoding="utf-8"?>
<ds:datastoreItem xmlns:ds="http://schemas.openxmlformats.org/officeDocument/2006/customXml" ds:itemID="{8E96B1AC-90F2-4F1C-9D1C-2ADF8C6E672B}"/>
</file>

<file path=customXml/itemProps3.xml><?xml version="1.0" encoding="utf-8"?>
<ds:datastoreItem xmlns:ds="http://schemas.openxmlformats.org/officeDocument/2006/customXml" ds:itemID="{6919C74F-1FF3-4EA0-91E3-A59A9CB7A078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</TotalTime>
  <Words>864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Амитоз Апоптоз Некроз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Амитоз Апоптоз Некроз</dc:title>
  <dc:creator>france</dc:creator>
  <cp:lastModifiedBy>kafedra</cp:lastModifiedBy>
  <cp:revision>13</cp:revision>
  <dcterms:created xsi:type="dcterms:W3CDTF">2017-04-05T17:19:02Z</dcterms:created>
  <dcterms:modified xsi:type="dcterms:W3CDTF">2017-04-19T07:45:08Z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