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9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72F19"/>
    <a:srgbClr val="7B1605"/>
    <a:srgbClr val="7A0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33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96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9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57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2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9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6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4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4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30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654678"/>
            <a:ext cx="10058400" cy="3566160"/>
          </a:xfrm>
        </p:spPr>
        <p:txBody>
          <a:bodyPr/>
          <a:lstStyle/>
          <a:p>
            <a:pPr algn="ctr"/>
            <a:r>
              <a:rPr lang="ru-RU" sz="4900" b="1" spc="0" dirty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Транспорт веществ через мембрану (Активный транспорт веществ)</a:t>
            </a:r>
            <a:r>
              <a:rPr lang="ru-RU" sz="4900" b="1" spc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12700" dist="38100" dir="2700000" algn="tl" rotWithShape="0">
                    <a:srgbClr val="CE6633">
                      <a:lumMod val="60000"/>
                      <a:lumOff val="40000"/>
                    </a:srgbClr>
                  </a:outerShdw>
                </a:effectLst>
              </a:rPr>
              <a:t/>
            </a:r>
            <a:br>
              <a:rPr lang="ru-RU" sz="4900" b="1" spc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12700" dist="38100" dir="2700000" algn="tl" rotWithShape="0">
                    <a:srgbClr val="CE6633">
                      <a:lumMod val="60000"/>
                      <a:lumOff val="40000"/>
                    </a:srgbClr>
                  </a:outerShdw>
                </a:effectLst>
              </a:rPr>
            </a:br>
            <a:endParaRPr lang="ru-RU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163" y="0"/>
            <a:ext cx="108080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Первично-активный транспорт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0659" y="1095631"/>
            <a:ext cx="11829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 веществ из среды с низкой концентрацией в среду с более высокой концентрацией не может быть объяснен движением по градиенту, т.е. диффузией. Этот процесс осуществляется за счет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 гидролиза АТФ или энергии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обусловленной градиентом концентрации каких-либо ионов, чаще всего натрия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Первично-активный перенос осуществляется транспортными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АТФазами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получили название 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ионных насосов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В клетках животных наиболее распространена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,K</a:t>
            </a:r>
            <a:r>
              <a:rPr lang="ru-RU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АТФаза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(натриевый насос), пред­ставляющая собой интегральный белок плазматической мембраны и Са</a:t>
            </a:r>
            <a:r>
              <a:rPr lang="ru-RU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АТФазы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содержащиеся в плазматической мембране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-(эндо)-плазматического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ретикулума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Все три белка обладают общим свойством — способностью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фосфорилироваться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образовывать промежуточную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фосфорилированную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 фермента. </a:t>
            </a:r>
          </a:p>
        </p:txBody>
      </p:sp>
    </p:spTree>
    <p:extLst>
      <p:ext uri="{BB962C8B-B14F-4D97-AF65-F5344CB8AC3E}">
        <p14:creationId xmlns:p14="http://schemas.microsoft.com/office/powerpoint/2010/main" val="106426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837" y="0"/>
            <a:ext cx="114505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Вторично-активный транспорт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568" y="1083945"/>
            <a:ext cx="120684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Вторичным активным транспортом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называется перенос через мембрану вещества против градиента его концентрации за счет энергии градиента концентрации другого вещества, создаваемого в процессе активного транспорта. В клетках животных основным источником энергии для вторичного активного транспорта служит энергия градиента концентрации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ионов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головном мозге работа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-насоса сопряжена с обратным поглощением (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реабсорбцией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медиаторов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—физиологически активных веществ, которые выделяются из нервных окончаний при действии возбуждающих  факторов, который создается за счет работы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/K</a:t>
            </a:r>
            <a:r>
              <a:rPr lang="ru-RU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АТФазы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уменьшении внеклеточной концентрации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30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ингибировании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30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,  K</a:t>
            </a:r>
            <a:r>
              <a:rPr lang="ru-RU" baseline="30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АТФазы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сердечными гликозидами или в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бескалиевой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среде внутриклеточная концентрация кальция и протонов увеличена. Это увеличение внутриклеточной концентрации Са</a:t>
            </a:r>
            <a:r>
              <a:rPr lang="ru-RU" baseline="30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 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ингибировании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30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ru-RU" baseline="30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АТФазы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в основе применения в клинической практике сердечных гликозидов для усиления сердечных  сокращений.</a:t>
            </a:r>
          </a:p>
        </p:txBody>
      </p:sp>
    </p:spTree>
    <p:extLst>
      <p:ext uri="{BB962C8B-B14F-4D97-AF65-F5344CB8AC3E}">
        <p14:creationId xmlns:p14="http://schemas.microsoft.com/office/powerpoint/2010/main" val="280052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sz="8700" dirty="0">
                <a:solidFill>
                  <a:schemeClr val="accent5">
                    <a:lumMod val="75000"/>
                  </a:schemeClr>
                </a:solidFill>
              </a:rPr>
              <a:t>Функции</a:t>
            </a:r>
            <a:r>
              <a:rPr lang="ru-RU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8700" dirty="0" smtClean="0">
                <a:solidFill>
                  <a:schemeClr val="accent5">
                    <a:lumMod val="75000"/>
                  </a:schemeClr>
                </a:solidFill>
              </a:rPr>
              <a:t>мембран</a:t>
            </a: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>
              <a:buFontTx/>
              <a:buAutoNum type="arabicPeriod"/>
            </a:pPr>
            <a:r>
              <a:rPr lang="ru-RU" sz="4800" dirty="0">
                <a:latin typeface="Constantia" panose="02030602050306030303" pitchFamily="18" charset="0"/>
              </a:rPr>
              <a:t>Защитная.</a:t>
            </a:r>
            <a:endParaRPr lang="en-US" sz="4800" dirty="0">
              <a:latin typeface="Constantia" panose="02030602050306030303" pitchFamily="18" charset="0"/>
            </a:endParaRPr>
          </a:p>
          <a:p>
            <a:pPr>
              <a:buFontTx/>
              <a:buAutoNum type="arabicPeriod"/>
            </a:pPr>
            <a:r>
              <a:rPr lang="ru-RU" sz="4800" dirty="0">
                <a:latin typeface="Constantia" panose="02030602050306030303" pitchFamily="18" charset="0"/>
              </a:rPr>
              <a:t>Опорная.</a:t>
            </a:r>
          </a:p>
          <a:p>
            <a:pPr>
              <a:buFontTx/>
              <a:buAutoNum type="arabicPeriod"/>
            </a:pPr>
            <a:r>
              <a:rPr lang="ru-RU" sz="4800" dirty="0">
                <a:latin typeface="Constantia" panose="02030602050306030303" pitchFamily="18" charset="0"/>
              </a:rPr>
              <a:t>Ограничительная. </a:t>
            </a:r>
          </a:p>
          <a:p>
            <a:pPr>
              <a:buFontTx/>
              <a:buAutoNum type="arabicPeriod"/>
            </a:pPr>
            <a:r>
              <a:rPr lang="ru-RU" sz="4800" dirty="0">
                <a:latin typeface="Constantia" panose="02030602050306030303" pitchFamily="18" charset="0"/>
              </a:rPr>
              <a:t>Обеспечение связи между клетками.</a:t>
            </a:r>
          </a:p>
          <a:p>
            <a:pPr>
              <a:buFontTx/>
              <a:buAutoNum type="arabicPeriod"/>
            </a:pPr>
            <a:r>
              <a:rPr lang="ru-RU" sz="4800" dirty="0">
                <a:latin typeface="Constantia" panose="02030602050306030303" pitchFamily="18" charset="0"/>
              </a:rPr>
              <a:t>Место прохождения биохимических реакций</a:t>
            </a:r>
          </a:p>
          <a:p>
            <a:pPr>
              <a:buFontTx/>
              <a:buAutoNum type="arabicPeriod"/>
            </a:pPr>
            <a:r>
              <a:rPr lang="ru-RU" sz="4800" dirty="0">
                <a:latin typeface="Constantia" panose="02030602050306030303" pitchFamily="18" charset="0"/>
              </a:rPr>
              <a:t>Транспортная.</a:t>
            </a:r>
          </a:p>
          <a:p>
            <a:pPr>
              <a:buFontTx/>
              <a:buAutoNum type="arabicPeriod"/>
            </a:pPr>
            <a:r>
              <a:rPr lang="ru-RU" sz="4800" dirty="0">
                <a:latin typeface="Constantia" panose="02030602050306030303" pitchFamily="18" charset="0"/>
              </a:rPr>
              <a:t>Регуляция обмена веществ между клеткой и внешней средой.</a:t>
            </a:r>
          </a:p>
          <a:p>
            <a:pPr>
              <a:buFontTx/>
              <a:buAutoNum type="arabicPeriod"/>
            </a:pPr>
            <a:r>
              <a:rPr lang="ru-RU" sz="4800" dirty="0">
                <a:latin typeface="Constantia" panose="02030602050306030303" pitchFamily="18" charset="0"/>
              </a:rPr>
              <a:t>Рецепторная.</a:t>
            </a:r>
          </a:p>
          <a:p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065165"/>
            <a:ext cx="4074695" cy="3792836"/>
          </a:xfrm>
          <a:prstGeom prst="rect">
            <a:avLst/>
          </a:prstGeom>
          <a:noFill/>
          <a:ln w="12700" algn="ctr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upload.wikimedia.org/wikipedia/commons/thumb/7/79/Cell_membrane_drawing-en.svg/706px-Cell_membrane_drawing-e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3" y="62621"/>
            <a:ext cx="4070854" cy="250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4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Constantia"/>
              </a:rPr>
              <a:t>Свойства мембран </a:t>
            </a:r>
            <a:br>
              <a:rPr lang="ru-RU" sz="3200" b="1" dirty="0">
                <a:solidFill>
                  <a:prstClr val="black"/>
                </a:solidFill>
                <a:latin typeface="Constantia"/>
              </a:rPr>
            </a:br>
            <a:r>
              <a:rPr lang="ru-RU" sz="2900" dirty="0">
                <a:solidFill>
                  <a:prstClr val="black"/>
                </a:solidFill>
                <a:latin typeface="Constantia"/>
              </a:rPr>
              <a:t>Мембраны обладают свойством </a:t>
            </a:r>
            <a:br>
              <a:rPr lang="ru-RU" sz="2900" dirty="0">
                <a:solidFill>
                  <a:prstClr val="black"/>
                </a:solidFill>
                <a:latin typeface="Constantia"/>
              </a:rPr>
            </a:br>
            <a:r>
              <a:rPr lang="ru-RU" sz="2900" b="1" i="1" u="sng" dirty="0">
                <a:solidFill>
                  <a:prstClr val="black"/>
                </a:solidFill>
                <a:latin typeface="Constantia"/>
              </a:rPr>
              <a:t>избирательной проницаемости, </a:t>
            </a:r>
            <a:br>
              <a:rPr lang="ru-RU" sz="2900" b="1" i="1" u="sng" dirty="0">
                <a:solidFill>
                  <a:prstClr val="black"/>
                </a:solidFill>
                <a:latin typeface="Constantia"/>
              </a:rPr>
            </a:br>
            <a:r>
              <a:rPr lang="ru-RU" sz="2900" dirty="0">
                <a:solidFill>
                  <a:prstClr val="black"/>
                </a:solidFill>
                <a:latin typeface="Constantia"/>
              </a:rPr>
              <a:t>то есть хорошо проницаемы для</a:t>
            </a:r>
            <a:br>
              <a:rPr lang="ru-RU" sz="2900" dirty="0">
                <a:solidFill>
                  <a:prstClr val="black"/>
                </a:solidFill>
                <a:latin typeface="Constantia"/>
              </a:rPr>
            </a:br>
            <a:r>
              <a:rPr lang="ru-RU" sz="2900" dirty="0">
                <a:solidFill>
                  <a:prstClr val="black"/>
                </a:solidFill>
                <a:latin typeface="Constantia"/>
              </a:rPr>
              <a:t> одних вещества или молекул и плохо</a:t>
            </a:r>
            <a:br>
              <a:rPr lang="ru-RU" sz="2900" dirty="0">
                <a:solidFill>
                  <a:prstClr val="black"/>
                </a:solidFill>
                <a:latin typeface="Constantia"/>
              </a:rPr>
            </a:br>
            <a:r>
              <a:rPr lang="ru-RU" sz="2900" dirty="0">
                <a:solidFill>
                  <a:prstClr val="black"/>
                </a:solidFill>
                <a:latin typeface="Constantia"/>
              </a:rPr>
              <a:t> проницаемы (или совсем </a:t>
            </a:r>
            <a:br>
              <a:rPr lang="ru-RU" sz="2900" dirty="0">
                <a:solidFill>
                  <a:prstClr val="black"/>
                </a:solidFill>
                <a:latin typeface="Constantia"/>
              </a:rPr>
            </a:br>
            <a:r>
              <a:rPr lang="ru-RU" sz="2900" dirty="0">
                <a:solidFill>
                  <a:prstClr val="black"/>
                </a:solidFill>
                <a:latin typeface="Constantia"/>
              </a:rPr>
              <a:t>непроницаемы) для других.</a:t>
            </a:r>
            <a:r>
              <a:rPr lang="ru-RU" sz="2900" b="1" dirty="0">
                <a:ln w="31550" cmpd="sng">
                  <a:gradFill>
                    <a:gsLst>
                      <a:gs pos="70000">
                        <a:srgbClr val="A5C249">
                          <a:shade val="50000"/>
                          <a:satMod val="190000"/>
                        </a:srgbClr>
                      </a:gs>
                      <a:gs pos="0">
                        <a:srgbClr val="A5C249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A5C249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nstantia"/>
              </a:rPr>
              <a:t/>
            </a:r>
            <a:br>
              <a:rPr lang="ru-RU" sz="2900" b="1" dirty="0">
                <a:ln w="31550" cmpd="sng">
                  <a:gradFill>
                    <a:gsLst>
                      <a:gs pos="70000">
                        <a:srgbClr val="A5C249">
                          <a:shade val="50000"/>
                          <a:satMod val="190000"/>
                        </a:srgbClr>
                      </a:gs>
                      <a:gs pos="0">
                        <a:srgbClr val="A5C249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A5C249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nstantia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1625" y="5252185"/>
            <a:ext cx="2583203" cy="33791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http://vmede.org/sait/content/Biohimija_severin_2011/7_files/mb4_0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249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8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0561" y="-50723"/>
            <a:ext cx="48606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chemeClr val="accent5">
                    <a:lumMod val="75000"/>
                  </a:schemeClr>
                </a:solidFill>
              </a:rPr>
              <a:t>Виды </a:t>
            </a: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транспорта:</a:t>
            </a:r>
          </a:p>
          <a:p>
            <a:endParaRPr lang="ru-RU" sz="4800" dirty="0">
              <a:solidFill>
                <a:srgbClr val="008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607" y="1195873"/>
            <a:ext cx="1205567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Пассивный транспорт-перемещение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веществ,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идущее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без затрат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энергии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Активный транспорт - перемещение веществ, идущее с затратами энергии</a:t>
            </a:r>
          </a:p>
          <a:p>
            <a:pPr>
              <a:spcBef>
                <a:spcPct val="50000"/>
              </a:spcBef>
            </a:pPr>
            <a:endParaRPr lang="ru-RU" sz="2800" dirty="0">
              <a:solidFill>
                <a:srgbClr val="008000"/>
              </a:solidFill>
              <a:latin typeface="Constantia" panose="02030602050306030303" pitchFamily="18" charset="0"/>
            </a:endParaRPr>
          </a:p>
          <a:p>
            <a:pPr>
              <a:spcBef>
                <a:spcPct val="50000"/>
              </a:spcBef>
            </a:pPr>
            <a:endParaRPr lang="ru-RU" sz="2800" dirty="0">
              <a:solidFill>
                <a:srgbClr val="008000"/>
              </a:solidFill>
              <a:latin typeface="Constantia" panose="02030602050306030303" pitchFamily="18" charset="0"/>
            </a:endParaRPr>
          </a:p>
        </p:txBody>
      </p:sp>
      <p:pic>
        <p:nvPicPr>
          <p:cNvPr id="5122" name="Picture 2" descr="https://botan.cc/uchebnik/biologiya/10/by001/img/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868" y="3900615"/>
            <a:ext cx="6521382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76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103270" y="147972"/>
            <a:ext cx="7416800" cy="454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/>
              <a:t>Виды активного транспорта</a:t>
            </a:r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>
            <a:off x="2341692" y="732172"/>
            <a:ext cx="287338" cy="504825"/>
          </a:xfrm>
          <a:prstGeom prst="downArrow">
            <a:avLst>
              <a:gd name="adj1" fmla="val 50000"/>
              <a:gd name="adj2" fmla="val 4392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nstantia" panose="02030602050306030303" pitchFamily="18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5171389" y="802194"/>
            <a:ext cx="287338" cy="504825"/>
          </a:xfrm>
          <a:prstGeom prst="downArrow">
            <a:avLst>
              <a:gd name="adj1" fmla="val 50000"/>
              <a:gd name="adj2" fmla="val 4392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nstantia" panose="02030602050306030303" pitchFamily="18" charset="0"/>
            </a:endParaRP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7634503" y="811753"/>
            <a:ext cx="287338" cy="504825"/>
          </a:xfrm>
          <a:prstGeom prst="downArrow">
            <a:avLst>
              <a:gd name="adj1" fmla="val 50000"/>
              <a:gd name="adj2" fmla="val 4392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nstantia" panose="02030602050306030303" pitchFamily="18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543065" y="1517706"/>
            <a:ext cx="1728788" cy="1063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/>
              <a:t>Натрий-калиевый насос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4208261" y="1442621"/>
            <a:ext cx="2303462" cy="454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 err="1"/>
              <a:t>Экзоцитоз</a:t>
            </a:r>
            <a:endParaRPr lang="ru-RU" sz="2000" b="1" dirty="0"/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7514306" y="1517706"/>
            <a:ext cx="3744912" cy="454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 err="1"/>
              <a:t>Эндоцитоз</a:t>
            </a:r>
            <a:endParaRPr lang="ru-RU" sz="2000" b="1" dirty="0"/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8268816" y="2049518"/>
            <a:ext cx="287338" cy="504825"/>
          </a:xfrm>
          <a:prstGeom prst="downArrow">
            <a:avLst>
              <a:gd name="adj1" fmla="val 50000"/>
              <a:gd name="adj2" fmla="val 4392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nstantia" panose="02030602050306030303" pitchFamily="18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9858719" y="2076506"/>
            <a:ext cx="287338" cy="504825"/>
          </a:xfrm>
          <a:prstGeom prst="downArrow">
            <a:avLst>
              <a:gd name="adj1" fmla="val 50000"/>
              <a:gd name="adj2" fmla="val 4392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onstantia" panose="02030602050306030303" pitchFamily="18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7306594" y="2660427"/>
            <a:ext cx="1584325" cy="454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/>
              <a:t>Фагоцитоз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9577303" y="2660427"/>
            <a:ext cx="2005764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 err="1"/>
              <a:t>Пиноцитоз</a:t>
            </a:r>
            <a:endParaRPr lang="ru-RU" sz="2000" b="1" dirty="0"/>
          </a:p>
        </p:txBody>
      </p:sp>
      <p:pic>
        <p:nvPicPr>
          <p:cNvPr id="34" name="Picture 2" descr="https://im0-tub-by.yandex.net/i?id=c2831d834dba951c3b75997e7d5ee057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67" y="3114452"/>
            <a:ext cx="3141086" cy="228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http://schoolbag.info/biology/living/living.files/image1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068" y="2406317"/>
            <a:ext cx="3706463" cy="294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https://im0-tub-by.yandex.net/i?id=412698b4e514f5c5146c1eb596aa55f1-l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897" y="3300301"/>
            <a:ext cx="5005103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64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330" y="161282"/>
            <a:ext cx="1213433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/>
              <a:t>Натрий - калиевый насос</a:t>
            </a:r>
          </a:p>
          <a:p>
            <a:pPr algn="just"/>
            <a:r>
              <a:rPr lang="ru-RU" sz="1600" dirty="0" smtClean="0"/>
              <a:t>— </a:t>
            </a:r>
            <a:r>
              <a:rPr lang="ru-RU" sz="1600" dirty="0"/>
              <a:t>это особый белок, пронизывающий всю толщу мембраны, который постоянно накачивает ионы калия внутрь клетки, одновременно выкачивая из нее ионы натрия; при этом перемещение обоих ионов происходит против градиентов их концентраций. Выполнение этих функций воз­можно благодаря двум важнейшим свойствам этого белка. Во-первых, форма молекулы переносчика может меняться. Эти из­менения происходят в результате присоединения к молекуле переносчика фосфатной группы за счет энергии, выделяющейся при гидролизе АТФ (т. е. разложения АТФ до АДФ и остатка фо­сфорной кислоты). Во-вторых, сам этот белок действует как АТФ-аза (т. е. фермент, </a:t>
            </a:r>
            <a:r>
              <a:rPr lang="ru-RU" sz="1600" dirty="0" err="1"/>
              <a:t>гидролизующий</a:t>
            </a:r>
            <a:r>
              <a:rPr lang="ru-RU" sz="1600" dirty="0"/>
              <a:t> АТФ). Поскольку этот белок осуществляет транспорт натрия и калия и, кроме того, об­ладает АТФ-</a:t>
            </a:r>
            <a:r>
              <a:rPr lang="ru-RU" sz="1600" dirty="0" err="1"/>
              <a:t>азной</a:t>
            </a:r>
            <a:r>
              <a:rPr lang="ru-RU" sz="1600" dirty="0"/>
              <a:t> активностью, он так и называется — «натрий-калиевая АТФ-аза</a:t>
            </a:r>
            <a:r>
              <a:rPr lang="ru-RU" sz="1600" dirty="0" smtClean="0"/>
              <a:t>»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smtClean="0"/>
              <a:t>Упрощенно </a:t>
            </a:r>
            <a:r>
              <a:rPr lang="ru-RU" sz="1600" dirty="0"/>
              <a:t>действие натрий-калиевого насоса можно предста­вить следующим образом.</a:t>
            </a:r>
          </a:p>
          <a:p>
            <a:pPr algn="just"/>
            <a:r>
              <a:rPr lang="ru-RU" sz="1600" dirty="0" smtClean="0"/>
              <a:t>1</a:t>
            </a:r>
            <a:r>
              <a:rPr lang="ru-RU" sz="1600" dirty="0"/>
              <a:t>. С внутренней стороны мембраны к молекуле белка-переносчика поступают АТФ и ионы натрия, а с наружной — ионы калия.</a:t>
            </a:r>
          </a:p>
          <a:p>
            <a:pPr algn="just"/>
            <a:r>
              <a:rPr lang="ru-RU" sz="1600" dirty="0" smtClean="0"/>
              <a:t>2</a:t>
            </a:r>
            <a:r>
              <a:rPr lang="ru-RU" sz="1600" dirty="0"/>
              <a:t>. Молекула переносчика осуществляет гидролиз одной молеку­лы АТФ.</a:t>
            </a:r>
          </a:p>
          <a:p>
            <a:pPr algn="just"/>
            <a:r>
              <a:rPr lang="ru-RU" sz="1600" dirty="0" smtClean="0"/>
              <a:t>3</a:t>
            </a:r>
            <a:r>
              <a:rPr lang="ru-RU" sz="1600" dirty="0"/>
              <a:t>. При участии трех ионов натрия за счет энергии АТФ к перено­счику присоединяется остаток фосфорной кислоты (</a:t>
            </a:r>
            <a:r>
              <a:rPr lang="ru-RU" sz="1600" dirty="0" err="1"/>
              <a:t>фосфорилирование</a:t>
            </a:r>
            <a:r>
              <a:rPr lang="ru-RU" sz="1600" dirty="0"/>
              <a:t> переносчика); сами эти три иона натрия также присое­диняются к переносчику.</a:t>
            </a:r>
          </a:p>
          <a:p>
            <a:pPr algn="just"/>
            <a:r>
              <a:rPr lang="ru-RU" sz="1600" dirty="0" smtClean="0"/>
              <a:t>4</a:t>
            </a:r>
            <a:r>
              <a:rPr lang="ru-RU" sz="1600" dirty="0"/>
              <a:t>. В результате присоединения остатка фосфорной кислоты про­исходит такое изменение формы молекулы переносчика (</a:t>
            </a:r>
            <a:r>
              <a:rPr lang="ru-RU" sz="1600" dirty="0" err="1"/>
              <a:t>конформация</a:t>
            </a:r>
            <a:r>
              <a:rPr lang="ru-RU" sz="1600" dirty="0"/>
              <a:t>), что ионы натрия оказываются по другую сторону мембраны, уже вне клетки.</a:t>
            </a:r>
          </a:p>
          <a:p>
            <a:pPr algn="just"/>
            <a:r>
              <a:rPr lang="ru-RU" sz="1600" dirty="0" smtClean="0"/>
              <a:t>5</a:t>
            </a:r>
            <a:r>
              <a:rPr lang="ru-RU" sz="1600" dirty="0"/>
              <a:t>. Три иона натрия выделяются во внешнюю среду, а вместо них с </a:t>
            </a:r>
            <a:r>
              <a:rPr lang="ru-RU" sz="1600" dirty="0" err="1"/>
              <a:t>фосфорилированным</a:t>
            </a:r>
            <a:r>
              <a:rPr lang="ru-RU" sz="1600" dirty="0"/>
              <a:t> переносчиком соединяются два иона калия.</a:t>
            </a:r>
          </a:p>
          <a:p>
            <a:pPr algn="just"/>
            <a:r>
              <a:rPr lang="ru-RU" sz="1600" dirty="0" smtClean="0"/>
              <a:t>6</a:t>
            </a:r>
            <a:r>
              <a:rPr lang="ru-RU" sz="1600" dirty="0"/>
              <a:t>. Присоединение двух ионов калия вызывает </a:t>
            </a:r>
            <a:r>
              <a:rPr lang="ru-RU" sz="1600" dirty="0" err="1"/>
              <a:t>дефосфорилирование</a:t>
            </a:r>
            <a:r>
              <a:rPr lang="ru-RU" sz="1600" dirty="0"/>
              <a:t> переносчика — отдачу им остатка фосфорной кислоты.</a:t>
            </a:r>
          </a:p>
          <a:p>
            <a:pPr algn="just"/>
            <a:r>
              <a:rPr lang="ru-RU" sz="1600" dirty="0" smtClean="0"/>
              <a:t>7</a:t>
            </a:r>
            <a:r>
              <a:rPr lang="ru-RU" sz="1600" dirty="0"/>
              <a:t>. </a:t>
            </a:r>
            <a:r>
              <a:rPr lang="ru-RU" sz="1600" dirty="0" err="1"/>
              <a:t>Дефосфорилирование</a:t>
            </a:r>
            <a:r>
              <a:rPr lang="ru-RU" sz="1600" dirty="0"/>
              <a:t>, в свою очередь, вызывает такую </a:t>
            </a:r>
            <a:r>
              <a:rPr lang="ru-RU" sz="1600" dirty="0" err="1"/>
              <a:t>конформацию</a:t>
            </a:r>
            <a:r>
              <a:rPr lang="ru-RU" sz="1600" dirty="0"/>
              <a:t> переносчика, что ионы калия оказываются по дру­гую сторону мембраны, внутри клетки.</a:t>
            </a:r>
          </a:p>
          <a:p>
            <a:pPr algn="just"/>
            <a:r>
              <a:rPr lang="ru-RU" sz="1600" dirty="0" smtClean="0"/>
              <a:t>8</a:t>
            </a:r>
            <a:r>
              <a:rPr lang="ru-RU" sz="1600" dirty="0"/>
              <a:t>. Ионы калия высвобождаются внутри клетки, и весь процесс повторяется.</a:t>
            </a:r>
          </a:p>
        </p:txBody>
      </p:sp>
    </p:spTree>
    <p:extLst>
      <p:ext uri="{BB962C8B-B14F-4D97-AF65-F5344CB8AC3E}">
        <p14:creationId xmlns:p14="http://schemas.microsoft.com/office/powerpoint/2010/main" val="38634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31556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333333"/>
                </a:solidFill>
                <a:latin typeface="Verdana" panose="020B0604030504040204" pitchFamily="34" charset="0"/>
              </a:rPr>
              <a:t>Экзоцитоз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Verdana" panose="020B0604030504040204" pitchFamily="34" charset="0"/>
              </a:rPr>
              <a:t>- 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процесс выделения клеткой вещества во внеклеточное пространство; противоположен </a:t>
            </a:r>
            <a:r>
              <a:rPr lang="ru-RU" dirty="0" err="1" smtClean="0">
                <a:latin typeface="Verdana" panose="020B0604030504040204" pitchFamily="34" charset="0"/>
              </a:rPr>
              <a:t>эндоцитозу</a:t>
            </a:r>
            <a:r>
              <a:rPr lang="ru-RU" dirty="0" smtClean="0">
                <a:solidFill>
                  <a:srgbClr val="333333"/>
                </a:solidFill>
                <a:latin typeface="Verdana" panose="020B0604030504040204" pitchFamily="34" charset="0"/>
              </a:rPr>
              <a:t>). 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Инициирующую роль в процессах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экзоцитоза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любых клеток играют ионы кальция. За счет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экзоцитоза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происходит секреция многих макромолекул. При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экзоцитозе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белков у эукариот первоначально происходит селективное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котрансляционное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включение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новосинтезируемых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полипептидных цепей в эндоплазматический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ретикулум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через </a:t>
            </a:r>
            <a:r>
              <a:rPr lang="ru-RU" dirty="0" err="1" smtClean="0">
                <a:latin typeface="Verdana" panose="020B0604030504040204" pitchFamily="34" charset="0"/>
              </a:rPr>
              <a:t>транслокон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, их перемещение в аппарат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Гольджи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, а затем или в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прелизосомный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компартмент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и лизосомы, или к цитоплазматической мембране, где часть белков встраивается в мембрану, а часть секретируется во внеклеточное пространство. У прокариот перенос полипептидных цепей в эндоплазматический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ретикулум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осуществляется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посттрансляционно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Verdana" panose="020B0604030504040204" pitchFamily="34" charset="0"/>
              </a:rPr>
              <a:t>Экзоцитоз</a:t>
            </a: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 разных соединений происходит с помощью транспортных пузырьков, секреторных гранул или вакуолей.</a:t>
            </a:r>
            <a:endParaRPr lang="ru-RU" dirty="0"/>
          </a:p>
        </p:txBody>
      </p:sp>
      <p:pic>
        <p:nvPicPr>
          <p:cNvPr id="9218" name="Picture 2" descr="https://im3-tub-by.yandex.net/i?id=47463853f1fc57fe5405ee10c3ae101a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5" y="3387101"/>
            <a:ext cx="6195798" cy="324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2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Эндоцитоз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процесс захвата и поглощения клеткой твердых частиц или живых клеток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капелек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жидкости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специфических больших макромолекул, которые не могут проникать через пору в мембранных белках (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эндоцитоз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опосредованный мембранными клеточными рецепторами или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клатрин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-зависимый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эндоцитоз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Везикулы, образующиеся при последнем виде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эндоцитоза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формируются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местах инвагинаций плазмалеммы, покрытых (окаймленных) с цитоплазматической стороны волокнистым материалом — мембранным белком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клатрином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размера образующихся пузырьков различают два типа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эндоцитоза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Пиноцитоз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поглощение жидкости и растворенных веществ с помощью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небольших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пузырьков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агоцитоз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поглощение больших частиц, таких, как микроорганизмы или обломки клеток. В этом случае образуются крупные пузырьки, называемые вакуолями и поглощение корпускулярного материала: бактерий, крупных вирусов, отмирающих собственных клеток организма или чужеродных клеток, таких, например, как эритроциты различных видов осуществляется клетками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(макрофагами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 нейтрофилами ) </a:t>
            </a:r>
          </a:p>
          <a:p>
            <a:endParaRPr lang="ru-RU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endParaRPr lang="ru-RU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10242" name="Picture 2" descr="https://im1-tub-by.yandex.net/i?id=2be0ca73c6c480f0c2fa19a65be4ff5b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229" y="3217699"/>
            <a:ext cx="5536771" cy="370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textarchive.ru/images/1420/2839900/m68d5fa2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7699"/>
            <a:ext cx="6655229" cy="364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3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012" y="1107348"/>
            <a:ext cx="107267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Виды активного транспорта веществ:</a:t>
            </a:r>
            <a:endParaRPr lang="ru-RU" sz="36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600" dirty="0"/>
              <a:t>         </a:t>
            </a:r>
          </a:p>
          <a:p>
            <a:pPr algn="ctr"/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первично-активный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транспорт,                                          </a:t>
            </a:r>
          </a:p>
          <a:p>
            <a:pPr algn="ctr"/>
            <a:endParaRPr lang="ru-RU" sz="36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                       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вторично-активный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транспорт.</a:t>
            </a:r>
          </a:p>
        </p:txBody>
      </p:sp>
    </p:spTree>
    <p:extLst>
      <p:ext uri="{BB962C8B-B14F-4D97-AF65-F5344CB8AC3E}">
        <p14:creationId xmlns:p14="http://schemas.microsoft.com/office/powerpoint/2010/main" val="26167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CE322A-9A55-430A-BB14-4D1B7DDFCC44}"/>
</file>

<file path=customXml/itemProps2.xml><?xml version="1.0" encoding="utf-8"?>
<ds:datastoreItem xmlns:ds="http://schemas.openxmlformats.org/officeDocument/2006/customXml" ds:itemID="{BE291D78-A2BF-4B2D-A377-38768FC03316}"/>
</file>

<file path=customXml/itemProps3.xml><?xml version="1.0" encoding="utf-8"?>
<ds:datastoreItem xmlns:ds="http://schemas.openxmlformats.org/officeDocument/2006/customXml" ds:itemID="{C8B04171-54AB-46C5-B3BE-954F67F3092C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</TotalTime>
  <Words>551</Words>
  <Application>Microsoft Office PowerPoint</Application>
  <PresentationFormat>Произвольный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Ретро</vt:lpstr>
      <vt:lpstr>Транспорт веществ через мембрану (Активный транспорт веществ)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 веществ через мембрану (Активный транспорт веществ)</dc:title>
  <dc:creator>User</dc:creator>
  <cp:lastModifiedBy>kafedra</cp:lastModifiedBy>
  <cp:revision>13</cp:revision>
  <dcterms:created xsi:type="dcterms:W3CDTF">2017-03-10T18:12:57Z</dcterms:created>
  <dcterms:modified xsi:type="dcterms:W3CDTF">2017-04-19T08:06:49Z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